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59" r:id="rId13"/>
    <p:sldId id="268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4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3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7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2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9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9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0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5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7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8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52F9-47FD-42EA-A7CB-D7AEA1D72DE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8272-473D-438D-B7B7-C6640B61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712" y="1815921"/>
            <a:ext cx="9144000" cy="1705019"/>
          </a:xfrm>
        </p:spPr>
        <p:txBody>
          <a:bodyPr>
            <a:normAutofit fontScale="90000"/>
          </a:bodyPr>
          <a:lstStyle/>
          <a:p>
            <a:pPr algn="l"/>
            <a:r>
              <a:rPr lang="ru-RU" sz="5500" i="1" dirty="0" smtClean="0">
                <a:solidFill>
                  <a:srgbClr val="FF0000"/>
                </a:solidFill>
              </a:rPr>
              <a:t>Решение задач </a:t>
            </a:r>
            <a:br>
              <a:rPr lang="ru-RU" sz="5500" i="1" dirty="0" smtClean="0">
                <a:solidFill>
                  <a:srgbClr val="FF0000"/>
                </a:solidFill>
              </a:rPr>
            </a:br>
            <a:r>
              <a:rPr lang="ru-RU" sz="5500" i="1" dirty="0" smtClean="0">
                <a:solidFill>
                  <a:srgbClr val="FF0000"/>
                </a:solidFill>
              </a:rPr>
              <a:t>повышенной </a:t>
            </a:r>
            <a:br>
              <a:rPr lang="ru-RU" sz="5500" i="1" dirty="0" smtClean="0">
                <a:solidFill>
                  <a:srgbClr val="FF0000"/>
                </a:solidFill>
              </a:rPr>
            </a:br>
            <a:r>
              <a:rPr lang="ru-RU" sz="5500" i="1" dirty="0" smtClean="0">
                <a:solidFill>
                  <a:srgbClr val="FF0000"/>
                </a:solidFill>
              </a:rPr>
              <a:t>сложности</a:t>
            </a:r>
            <a:endParaRPr lang="ru-RU" sz="55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77" y="5710348"/>
            <a:ext cx="3756338" cy="521141"/>
          </a:xfrm>
        </p:spPr>
        <p:txBody>
          <a:bodyPr/>
          <a:lstStyle/>
          <a:p>
            <a:r>
              <a:rPr lang="ru-RU" dirty="0" smtClean="0"/>
              <a:t>Учитель: Максимова О.С.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693" y="103030"/>
            <a:ext cx="8024852" cy="6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5. Задачи «с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обозначалками</a:t>
            </a:r>
            <a:r>
              <a:rPr lang="ru-RU" sz="4000" b="1" i="1" dirty="0" smtClean="0">
                <a:solidFill>
                  <a:srgbClr val="FF0000"/>
                </a:solidFill>
              </a:rPr>
              <a:t>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80"/>
            <a:ext cx="10515600" cy="565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0,5 кг лука, 3 кг картофеля и 1 кг огурцов стоят вместе 2,38 рублей, а 2 кг лука и 4 кг огурцов стоят 8,20 рублей. Сколько стоят 1 кг лука, 2 кг картофеля и 2 кг огурцов вместе? </a:t>
            </a:r>
            <a:endParaRPr lang="ru-RU" sz="3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59" y="3341770"/>
            <a:ext cx="4736474" cy="35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806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5. Задачи «с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обозначалками</a:t>
            </a:r>
            <a:r>
              <a:rPr lang="ru-RU" sz="4000" b="1" i="1" dirty="0" smtClean="0">
                <a:solidFill>
                  <a:srgbClr val="FF0000"/>
                </a:solidFill>
              </a:rPr>
              <a:t>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28034"/>
            <a:ext cx="10855817" cy="63299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800" dirty="0" smtClean="0"/>
              <a:t>Обозначим 1 кг лука буквой «Л», картофеля – «К», огурцов «О».</a:t>
            </a:r>
          </a:p>
          <a:p>
            <a:pPr marL="0" indent="0">
              <a:buNone/>
            </a:pPr>
            <a:r>
              <a:rPr lang="ru-RU" sz="4800" dirty="0" smtClean="0"/>
              <a:t>Составим краткую запись по условию задачи.</a:t>
            </a:r>
          </a:p>
          <a:p>
            <a:pPr marL="0" indent="0">
              <a:buNone/>
            </a:pPr>
            <a:r>
              <a:rPr lang="ru-RU" sz="4800" dirty="0" smtClean="0"/>
              <a:t>1) 0,5 кг лука, 3 кг картофеля и 1 кг огурцов стоят вместе 2,38 рублей </a:t>
            </a:r>
          </a:p>
          <a:p>
            <a:pPr marL="0" indent="0">
              <a:buNone/>
            </a:pPr>
            <a:r>
              <a:rPr lang="ru-RU" sz="4800" i="1" dirty="0"/>
              <a:t> </a:t>
            </a:r>
            <a:r>
              <a:rPr lang="ru-RU" sz="4800" i="1" dirty="0" smtClean="0"/>
              <a:t>      </a:t>
            </a:r>
            <a:r>
              <a:rPr lang="ru-RU" sz="4800" b="1" i="1" dirty="0" smtClean="0"/>
              <a:t>0,5 Л + 3 К +1 О=2,38</a:t>
            </a:r>
          </a:p>
          <a:p>
            <a:pPr marL="0" indent="0">
              <a:buNone/>
            </a:pPr>
            <a:r>
              <a:rPr lang="ru-RU" sz="4800" dirty="0" smtClean="0"/>
              <a:t>2) </a:t>
            </a:r>
            <a:r>
              <a:rPr lang="ru-RU" sz="4800" dirty="0" smtClean="0"/>
              <a:t>2 кг лука и 4 кг огурцов стоят 8,20 рублей 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</a:t>
            </a:r>
            <a:r>
              <a:rPr lang="ru-RU" sz="4800" b="1" dirty="0" smtClean="0"/>
              <a:t>2 Л + 4 О = 8,20</a:t>
            </a:r>
          </a:p>
          <a:p>
            <a:pPr marL="0" indent="0">
              <a:buNone/>
            </a:pPr>
            <a:r>
              <a:rPr lang="ru-RU" sz="4800" dirty="0" smtClean="0"/>
              <a:t>3) </a:t>
            </a:r>
            <a:r>
              <a:rPr lang="ru-RU" sz="4800" b="1" dirty="0" smtClean="0">
                <a:solidFill>
                  <a:srgbClr val="FF0000"/>
                </a:solidFill>
              </a:rPr>
              <a:t>(</a:t>
            </a:r>
            <a:r>
              <a:rPr lang="ru-RU" sz="4800" b="1" i="1" dirty="0" smtClean="0"/>
              <a:t>0,5 Л + 3 К +1 О</a:t>
            </a:r>
            <a:r>
              <a:rPr lang="ru-RU" sz="4800" b="1" i="1" dirty="0" smtClean="0">
                <a:solidFill>
                  <a:srgbClr val="FF0000"/>
                </a:solidFill>
              </a:rPr>
              <a:t>) х 4 </a:t>
            </a:r>
            <a:r>
              <a:rPr lang="ru-RU" sz="4800" b="1" i="1" dirty="0" smtClean="0"/>
              <a:t>=2,38 </a:t>
            </a:r>
            <a:r>
              <a:rPr lang="ru-RU" sz="4800" b="1" i="1" dirty="0" smtClean="0">
                <a:solidFill>
                  <a:srgbClr val="FF0000"/>
                </a:solidFill>
              </a:rPr>
              <a:t>х 4</a:t>
            </a:r>
          </a:p>
          <a:p>
            <a:pPr marL="0" indent="0">
              <a:buNone/>
            </a:pPr>
            <a:r>
              <a:rPr lang="ru-RU" sz="4800" dirty="0" smtClean="0"/>
              <a:t>4) 2 Л + 12 К + 4 0 = 9,52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2 Л + 4 О </a:t>
            </a:r>
            <a:r>
              <a:rPr lang="ru-RU" sz="4800" dirty="0" smtClean="0"/>
              <a:t>+ 12 К = 9,52</a:t>
            </a:r>
          </a:p>
          <a:p>
            <a:pPr marL="0" indent="0">
              <a:buNone/>
            </a:pPr>
            <a:r>
              <a:rPr lang="ru-RU" sz="4800" dirty="0" smtClean="0"/>
              <a:t>     8,20 + 12 К = 9,52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12 К = 9,52 – 8,20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12 К = 1,32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К = 0,12 ( 12 копеек стоит 1 кг картофеля)</a:t>
            </a:r>
          </a:p>
          <a:p>
            <a:pPr marL="0" indent="0">
              <a:buNone/>
            </a:pPr>
            <a:r>
              <a:rPr lang="ru-RU" sz="4800" dirty="0" smtClean="0"/>
              <a:t>5)  </a:t>
            </a:r>
            <a:r>
              <a:rPr lang="ru-RU" sz="4800" b="1" i="1" dirty="0" smtClean="0"/>
              <a:t>(</a:t>
            </a:r>
            <a:r>
              <a:rPr lang="ru-RU" sz="4800" b="1" i="1" dirty="0" smtClean="0"/>
              <a:t>2 Л + 4 О):2 = 8,20</a:t>
            </a:r>
            <a:r>
              <a:rPr lang="ru-RU" sz="4800" b="1" i="1" dirty="0" smtClean="0">
                <a:solidFill>
                  <a:srgbClr val="FF0000"/>
                </a:solidFill>
              </a:rPr>
              <a:t>:2</a:t>
            </a:r>
          </a:p>
          <a:p>
            <a:pPr marL="0" indent="0">
              <a:buNone/>
            </a:pPr>
            <a:r>
              <a:rPr lang="ru-RU" sz="4800" i="1" dirty="0" smtClean="0"/>
              <a:t>      1 Л + 2 О = 4,10</a:t>
            </a:r>
          </a:p>
          <a:p>
            <a:pPr marL="0" indent="0">
              <a:buNone/>
            </a:pPr>
            <a:r>
              <a:rPr lang="ru-RU" sz="4800" i="1" dirty="0" smtClean="0"/>
              <a:t>6) Сколько стоят 1 кг лука, 2 кг картофеля и 2 кг огурцов вместе?</a:t>
            </a:r>
          </a:p>
          <a:p>
            <a:pPr marL="0" indent="0">
              <a:buNone/>
            </a:pPr>
            <a:r>
              <a:rPr lang="ru-RU" sz="4800" i="1" dirty="0"/>
              <a:t> </a:t>
            </a:r>
            <a:r>
              <a:rPr lang="ru-RU" sz="4800" i="1" dirty="0" smtClean="0"/>
              <a:t>     1 Л + 2 О + 2 К = 4,10 + 1,32 = 5,42 (руб.)</a:t>
            </a:r>
          </a:p>
          <a:p>
            <a:pPr marL="0" indent="0">
              <a:buNone/>
            </a:pPr>
            <a:r>
              <a:rPr lang="ru-RU" sz="4800" i="1" dirty="0" smtClean="0"/>
              <a:t>Ответ 5, 42 рубля</a:t>
            </a:r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4675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744" y="262095"/>
            <a:ext cx="10515600" cy="510638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</a:rPr>
              <a:t>6. Задачи на сложные проценты</a:t>
            </a:r>
            <a:endParaRPr lang="ru-RU" sz="3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695460"/>
            <a:ext cx="11590986" cy="5982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Сколько воды надо добавить к 600 г жидкости, содержащей 40 % соли, чтобы получился 12 %-й раствор этой соли?</a:t>
            </a:r>
          </a:p>
          <a:p>
            <a:pPr marL="0" indent="0">
              <a:buNone/>
            </a:pPr>
            <a:r>
              <a:rPr lang="ru-RU" sz="2300" dirty="0" smtClean="0"/>
              <a:t>Решение:</a:t>
            </a:r>
          </a:p>
          <a:p>
            <a:pPr marL="0" indent="0">
              <a:buNone/>
            </a:pPr>
            <a:r>
              <a:rPr lang="ru-RU" sz="2300" dirty="0" smtClean="0"/>
              <a:t>1) Известно, что в 600 г жидкости 40% соли. Найдем массу соли: </a:t>
            </a:r>
          </a:p>
          <a:p>
            <a:pPr marL="0" indent="0">
              <a:buNone/>
            </a:pPr>
            <a:r>
              <a:rPr lang="ru-RU" sz="2300" dirty="0" smtClean="0"/>
              <a:t>600 г – 100%</a:t>
            </a:r>
          </a:p>
          <a:p>
            <a:pPr marL="0" indent="0">
              <a:buNone/>
            </a:pPr>
            <a:r>
              <a:rPr lang="ru-RU" sz="2300" dirty="0" smtClean="0"/>
              <a:t>Х г – 40%</a:t>
            </a:r>
          </a:p>
          <a:p>
            <a:pPr marL="0" indent="0">
              <a:buNone/>
            </a:pPr>
            <a:r>
              <a:rPr lang="ru-RU" sz="2300" dirty="0" smtClean="0"/>
              <a:t>600:100х40=240 г – масса соли в жидкости при 40%</a:t>
            </a:r>
          </a:p>
          <a:p>
            <a:pPr marL="0" indent="0">
              <a:buNone/>
            </a:pPr>
            <a:r>
              <a:rPr lang="ru-RU" sz="2300" dirty="0" smtClean="0"/>
              <a:t>2) Нам нужно, что б раствор был 12%. Значит, что в новой массе раствора соль составит 12%. Масса соли не меняется, меняется количество воды. Значит,</a:t>
            </a:r>
          </a:p>
          <a:p>
            <a:pPr marL="0" indent="0">
              <a:buNone/>
            </a:pPr>
            <a:r>
              <a:rPr lang="ru-RU" sz="2300" dirty="0" smtClean="0"/>
              <a:t>12% - 240 г</a:t>
            </a:r>
          </a:p>
          <a:p>
            <a:pPr marL="0" indent="0">
              <a:buNone/>
            </a:pPr>
            <a:r>
              <a:rPr lang="ru-RU" sz="2300" dirty="0" smtClean="0"/>
              <a:t>100% - Х г</a:t>
            </a:r>
          </a:p>
          <a:p>
            <a:pPr marL="0" indent="0">
              <a:buNone/>
            </a:pPr>
            <a:r>
              <a:rPr lang="ru-RU" sz="2300" dirty="0" smtClean="0"/>
              <a:t>240:12х100=2000 г – масса жидкости при 12% соли</a:t>
            </a:r>
          </a:p>
          <a:p>
            <a:pPr marL="0" indent="0">
              <a:buNone/>
            </a:pPr>
            <a:r>
              <a:rPr lang="ru-RU" sz="2300" dirty="0" smtClean="0"/>
              <a:t>3) 2000-600=1400 г </a:t>
            </a:r>
          </a:p>
          <a:p>
            <a:pPr marL="0" indent="0">
              <a:buNone/>
            </a:pPr>
            <a:r>
              <a:rPr lang="ru-RU" sz="2300" dirty="0" smtClean="0"/>
              <a:t>Ответ: 1400 г воды нужно добавить</a:t>
            </a:r>
            <a:endParaRPr lang="ru-RU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157" y="4653029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1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FF0000"/>
                </a:solidFill>
              </a:rPr>
              <a:t>7. Задачи на переливания</a:t>
            </a:r>
            <a:endParaRPr lang="ru-RU" sz="35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500" dirty="0" smtClean="0"/>
              <a:t>Можно ли отмерить 15 литров воды, находясь у реки и имея два ведра: одно вместимостью 11 литров, другое - вместимостью 7 литров?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" r="-248" b="14316"/>
          <a:stretch/>
        </p:blipFill>
        <p:spPr>
          <a:xfrm>
            <a:off x="2618398" y="3348508"/>
            <a:ext cx="6295090" cy="2936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6844" y="6176963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 литров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99087" y="6176963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 литров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636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FF0000"/>
                </a:solidFill>
              </a:rPr>
              <a:t>7. Задачи на переливания</a:t>
            </a:r>
            <a:endParaRPr lang="ru-RU" sz="35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3342"/>
            <a:ext cx="10515600" cy="50436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Решение:</a:t>
            </a:r>
          </a:p>
          <a:p>
            <a:pPr marL="0" indent="0">
              <a:buNone/>
            </a:pPr>
            <a:r>
              <a:rPr lang="ru-RU" sz="3500" i="1" dirty="0" smtClean="0"/>
              <a:t>1 шаг: </a:t>
            </a:r>
            <a:r>
              <a:rPr lang="ru-RU" sz="3500" dirty="0" smtClean="0"/>
              <a:t>нальем полное ведро 11 литров</a:t>
            </a:r>
          </a:p>
          <a:p>
            <a:pPr marL="0" indent="0">
              <a:buNone/>
            </a:pPr>
            <a:r>
              <a:rPr lang="ru-RU" sz="3500" i="1" dirty="0" smtClean="0"/>
              <a:t>2 шаг: </a:t>
            </a:r>
            <a:r>
              <a:rPr lang="ru-RU" sz="3500" dirty="0" smtClean="0"/>
              <a:t>перельем из ведра 11 литров в ведро 7 литров</a:t>
            </a:r>
          </a:p>
          <a:p>
            <a:pPr marL="0" indent="0">
              <a:buNone/>
            </a:pPr>
            <a:r>
              <a:rPr lang="ru-RU" sz="3500" i="1" dirty="0" smtClean="0"/>
              <a:t>3 шаг: </a:t>
            </a:r>
            <a:r>
              <a:rPr lang="ru-RU" sz="3500" dirty="0" smtClean="0"/>
              <a:t>в большем ведре останется 11-7=4 литра</a:t>
            </a:r>
          </a:p>
          <a:p>
            <a:pPr marL="0" indent="0">
              <a:buNone/>
            </a:pPr>
            <a:r>
              <a:rPr lang="ru-RU" sz="3500" i="1" dirty="0" smtClean="0"/>
              <a:t>4 шаг: </a:t>
            </a:r>
            <a:r>
              <a:rPr lang="ru-RU" sz="3500" dirty="0" smtClean="0"/>
              <a:t>выльем из меньшего ведра воду</a:t>
            </a:r>
          </a:p>
          <a:p>
            <a:pPr marL="0" indent="0">
              <a:buNone/>
            </a:pPr>
            <a:r>
              <a:rPr lang="ru-RU" sz="3500" i="1" dirty="0" smtClean="0"/>
              <a:t>5 шаг: </a:t>
            </a:r>
            <a:r>
              <a:rPr lang="ru-RU" sz="3500" dirty="0" smtClean="0"/>
              <a:t>перельем в меньшее ведро 4 литра</a:t>
            </a:r>
          </a:p>
          <a:p>
            <a:pPr marL="0" indent="0">
              <a:buNone/>
            </a:pPr>
            <a:r>
              <a:rPr lang="ru-RU" sz="3500" i="1" dirty="0" smtClean="0"/>
              <a:t>6 шаг: </a:t>
            </a:r>
            <a:r>
              <a:rPr lang="ru-RU" sz="3500" dirty="0" smtClean="0"/>
              <a:t>нальем в больше ведро 11 литров</a:t>
            </a:r>
          </a:p>
          <a:p>
            <a:pPr marL="0" indent="0">
              <a:buNone/>
            </a:pPr>
            <a:r>
              <a:rPr lang="ru-RU" sz="3500" i="1" dirty="0" smtClean="0"/>
              <a:t>7 шаг: </a:t>
            </a:r>
            <a:r>
              <a:rPr lang="ru-RU" sz="3500" dirty="0" smtClean="0"/>
              <a:t>заполним полностью маленькое ведро 4+3=7, таким образом в большем ведре останется 11-3=8 литров</a:t>
            </a:r>
          </a:p>
          <a:p>
            <a:pPr marL="0" indent="0">
              <a:buNone/>
            </a:pPr>
            <a:r>
              <a:rPr lang="ru-RU" sz="3500" i="1" dirty="0" smtClean="0"/>
              <a:t>8 шаг: </a:t>
            </a:r>
            <a:r>
              <a:rPr lang="ru-RU" sz="3500" dirty="0" smtClean="0"/>
              <a:t>если сложить объем воды в маленьком и большом ведре после предыдущих шагов, то получим 7+8=15 литров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6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1. Задачи на арифметические вычисления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1825625"/>
            <a:ext cx="1132053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500" dirty="0" smtClean="0"/>
              <a:t>Найдите значение выражения наиболее рациональным способом без использования микрокалькулятора и вычислений в столбик </a:t>
            </a:r>
          </a:p>
          <a:p>
            <a:pPr marL="0" indent="0">
              <a:buNone/>
            </a:pPr>
            <a:r>
              <a:rPr lang="ru-RU" sz="4500" dirty="0" smtClean="0"/>
              <a:t>647 х 821 + 143 х 21 + 143 х 79 - 647 х 820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18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1. Задачи на арифметические вычисления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6" y="1825625"/>
            <a:ext cx="1153947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500" dirty="0" smtClean="0"/>
              <a:t>Решение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647</a:t>
            </a:r>
            <a:r>
              <a:rPr lang="ru-RU" sz="4500" dirty="0" smtClean="0"/>
              <a:t> х 821 + </a:t>
            </a:r>
            <a:r>
              <a:rPr lang="ru-RU" sz="4500" dirty="0" smtClean="0">
                <a:solidFill>
                  <a:srgbClr val="0070C0"/>
                </a:solidFill>
              </a:rPr>
              <a:t>143</a:t>
            </a:r>
            <a:r>
              <a:rPr lang="ru-RU" sz="4500" dirty="0" smtClean="0"/>
              <a:t> х 21 + </a:t>
            </a:r>
            <a:r>
              <a:rPr lang="ru-RU" sz="4500" dirty="0" smtClean="0">
                <a:solidFill>
                  <a:srgbClr val="0070C0"/>
                </a:solidFill>
              </a:rPr>
              <a:t>143</a:t>
            </a:r>
            <a:r>
              <a:rPr lang="ru-RU" sz="4500" dirty="0" smtClean="0"/>
              <a:t> х 79 - </a:t>
            </a:r>
            <a:r>
              <a:rPr lang="ru-RU" sz="4500" dirty="0" smtClean="0">
                <a:solidFill>
                  <a:srgbClr val="FF0000"/>
                </a:solidFill>
              </a:rPr>
              <a:t>647</a:t>
            </a:r>
            <a:r>
              <a:rPr lang="ru-RU" sz="4500" dirty="0" smtClean="0"/>
              <a:t> х 820=</a:t>
            </a:r>
          </a:p>
          <a:p>
            <a:pPr marL="0" indent="0">
              <a:buNone/>
            </a:pPr>
            <a:r>
              <a:rPr lang="ru-RU" sz="4500" dirty="0" smtClean="0"/>
              <a:t>= </a:t>
            </a:r>
            <a:r>
              <a:rPr lang="ru-RU" sz="4500" dirty="0" smtClean="0">
                <a:solidFill>
                  <a:srgbClr val="00B0F0"/>
                </a:solidFill>
              </a:rPr>
              <a:t>(</a:t>
            </a:r>
            <a:r>
              <a:rPr lang="ru-RU" sz="4500" dirty="0" smtClean="0">
                <a:solidFill>
                  <a:srgbClr val="FF0000"/>
                </a:solidFill>
              </a:rPr>
              <a:t>647</a:t>
            </a:r>
            <a:r>
              <a:rPr lang="ru-RU" sz="4500" dirty="0" smtClean="0"/>
              <a:t> х 821 - </a:t>
            </a:r>
            <a:r>
              <a:rPr lang="ru-RU" sz="4500" dirty="0" smtClean="0">
                <a:solidFill>
                  <a:srgbClr val="FF0000"/>
                </a:solidFill>
              </a:rPr>
              <a:t>647</a:t>
            </a:r>
            <a:r>
              <a:rPr lang="ru-RU" sz="4500" dirty="0" smtClean="0"/>
              <a:t> х 820</a:t>
            </a:r>
            <a:r>
              <a:rPr lang="ru-RU" sz="4500" dirty="0" smtClean="0">
                <a:solidFill>
                  <a:srgbClr val="00B0F0"/>
                </a:solidFill>
              </a:rPr>
              <a:t>)</a:t>
            </a:r>
            <a:r>
              <a:rPr lang="ru-RU" sz="4500" dirty="0" smtClean="0"/>
              <a:t> + </a:t>
            </a:r>
            <a:r>
              <a:rPr lang="ru-RU" sz="4500" dirty="0" smtClean="0">
                <a:solidFill>
                  <a:srgbClr val="00B0F0"/>
                </a:solidFill>
              </a:rPr>
              <a:t>(</a:t>
            </a:r>
            <a:r>
              <a:rPr lang="ru-RU" sz="4500" dirty="0" smtClean="0">
                <a:solidFill>
                  <a:srgbClr val="0070C0"/>
                </a:solidFill>
              </a:rPr>
              <a:t>143</a:t>
            </a:r>
            <a:r>
              <a:rPr lang="ru-RU" sz="4500" dirty="0" smtClean="0"/>
              <a:t> х 21 + </a:t>
            </a:r>
            <a:r>
              <a:rPr lang="ru-RU" sz="4500" dirty="0" smtClean="0">
                <a:solidFill>
                  <a:srgbClr val="0070C0"/>
                </a:solidFill>
              </a:rPr>
              <a:t>143</a:t>
            </a:r>
            <a:r>
              <a:rPr lang="ru-RU" sz="4500" dirty="0" smtClean="0"/>
              <a:t> х 79</a:t>
            </a:r>
            <a:r>
              <a:rPr lang="ru-RU" sz="4500" dirty="0" smtClean="0">
                <a:solidFill>
                  <a:srgbClr val="00B0F0"/>
                </a:solidFill>
              </a:rPr>
              <a:t>)= </a:t>
            </a:r>
            <a:r>
              <a:rPr lang="ru-RU" sz="4500" dirty="0" smtClean="0"/>
              <a:t>= </a:t>
            </a:r>
            <a:r>
              <a:rPr lang="ru-RU" sz="4500" dirty="0" smtClean="0">
                <a:solidFill>
                  <a:srgbClr val="FF0000"/>
                </a:solidFill>
              </a:rPr>
              <a:t>647</a:t>
            </a:r>
            <a:r>
              <a:rPr lang="ru-RU" sz="4500" dirty="0" smtClean="0"/>
              <a:t>х(821-820)+</a:t>
            </a:r>
            <a:r>
              <a:rPr lang="ru-RU" sz="4500" dirty="0" smtClean="0">
                <a:solidFill>
                  <a:srgbClr val="0070C0"/>
                </a:solidFill>
              </a:rPr>
              <a:t>143</a:t>
            </a:r>
            <a:r>
              <a:rPr lang="ru-RU" sz="4500" dirty="0" smtClean="0"/>
              <a:t>х(21+79)=647х1+143х100= = 647+14300=</a:t>
            </a:r>
            <a:r>
              <a:rPr lang="ru-RU" sz="4500" u="sng" dirty="0" smtClean="0">
                <a:solidFill>
                  <a:srgbClr val="FF0000"/>
                </a:solidFill>
              </a:rPr>
              <a:t>14947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2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2. Задачи «с подвохом»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8" y="3705755"/>
            <a:ext cx="4735132" cy="31522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500" dirty="0"/>
              <a:t>У Вани одноклассников на 7 больше, чем одноклассниц. Мальчиков в его классе в два раза больше, чем девочек. Даша - одноклассница Вани. Сколько у неё одноклассниц?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9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2. Задачи «с подвохом»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5190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Решение:</a:t>
            </a:r>
          </a:p>
          <a:p>
            <a:pPr marL="0" indent="0">
              <a:buNone/>
            </a:pPr>
            <a:r>
              <a:rPr lang="ru-RU" sz="3500" dirty="0" smtClean="0"/>
              <a:t>Мальчиков в его классе в два раза больше, чем девочек. Пусть девочек х, тогда мальчиков 2х.</a:t>
            </a:r>
          </a:p>
          <a:p>
            <a:pPr marL="0" indent="0">
              <a:buNone/>
            </a:pPr>
            <a:r>
              <a:rPr lang="ru-RU" sz="3500" dirty="0" smtClean="0"/>
              <a:t>Известно, что </a:t>
            </a:r>
            <a:r>
              <a:rPr lang="ru-RU" sz="3500" dirty="0"/>
              <a:t>у</a:t>
            </a:r>
            <a:r>
              <a:rPr lang="ru-RU" sz="3500" dirty="0" smtClean="0"/>
              <a:t> Вани одноклассников на 7 больше, чем одноклассниц, т.е. мальчиков на 8 больше (с учетом Вани), чем девочек. Составим уравнение и решим его.</a:t>
            </a:r>
          </a:p>
          <a:p>
            <a:pPr marL="0" indent="0">
              <a:buNone/>
            </a:pPr>
            <a:r>
              <a:rPr lang="ru-RU" sz="3500" dirty="0" smtClean="0"/>
              <a:t>2х-х=8</a:t>
            </a:r>
          </a:p>
          <a:p>
            <a:pPr marL="0" indent="0">
              <a:buNone/>
            </a:pPr>
            <a:r>
              <a:rPr lang="ru-RU" sz="3500" dirty="0" smtClean="0"/>
              <a:t>Х=8 (8 девочек в классе).</a:t>
            </a:r>
          </a:p>
          <a:p>
            <a:pPr marL="0" indent="0">
              <a:buNone/>
            </a:pPr>
            <a:r>
              <a:rPr lang="ru-RU" sz="3500" dirty="0" smtClean="0"/>
              <a:t>Внимательно читаем вопрос: </a:t>
            </a:r>
            <a:r>
              <a:rPr lang="ru-RU" sz="3200" i="1" dirty="0" smtClean="0"/>
              <a:t>Даша - одноклассница Вани. Сколько у неё одноклассниц? Значит в ответе не учитываем Дашу, получается 8-1=7 (</a:t>
            </a:r>
            <a:r>
              <a:rPr lang="ru-RU" sz="3200" i="1" dirty="0" err="1" smtClean="0"/>
              <a:t>однокл</a:t>
            </a:r>
            <a:r>
              <a:rPr lang="ru-RU" sz="3200" i="1" dirty="0" smtClean="0"/>
              <a:t>.)</a:t>
            </a:r>
          </a:p>
          <a:p>
            <a:pPr marL="0" indent="0">
              <a:buNone/>
            </a:pPr>
            <a:r>
              <a:rPr lang="ru-RU" sz="3200" dirty="0" smtClean="0"/>
              <a:t>Ответ: 7 одноклассниц</a:t>
            </a:r>
          </a:p>
          <a:p>
            <a:pPr marL="0" indent="0">
              <a:buNone/>
            </a:pPr>
            <a:endParaRPr lang="ru-RU" sz="4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2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3</a:t>
            </a:r>
            <a:r>
              <a:rPr lang="ru-RU" sz="4000" b="1" i="1" dirty="0" smtClean="0">
                <a:solidFill>
                  <a:srgbClr val="FF0000"/>
                </a:solidFill>
              </a:rPr>
              <a:t>. Задачи «с подвохом»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5190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Мама положила на стол сливы и сказала детям, чтобы они, вернувшись из школы, разделили их поровну. Первой пришла Аня, взяла треть слив и ушла. Потом вернулся из школы Боря, взял треть оставшихся слив и ушел. Затем пришел Витя и взял 4 сливы - треть от числа слив, которые он увидел. Сколько слив оставила мама?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098" y="4518270"/>
            <a:ext cx="2857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67806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3</a:t>
            </a:r>
            <a:r>
              <a:rPr lang="ru-RU" sz="4000" b="1" i="1" dirty="0" smtClean="0">
                <a:solidFill>
                  <a:srgbClr val="FF0000"/>
                </a:solidFill>
              </a:rPr>
              <a:t>. Задачи «с подвохом»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9173"/>
                <a:ext cx="10515600" cy="607882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4000" dirty="0" smtClean="0"/>
                  <a:t>Решение</a:t>
                </a:r>
              </a:p>
              <a:p>
                <a:pPr marL="0" indent="0">
                  <a:buNone/>
                </a:pPr>
                <a:r>
                  <a:rPr lang="ru-RU" sz="4000" dirty="0" smtClean="0">
                    <a:solidFill>
                      <a:srgbClr val="00B0F0"/>
                    </a:solidFill>
                  </a:rPr>
                  <a:t>Решаем задачу с конца!!!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1) Витя взял 4 сливы – треть, которых он увидел. Найдем число по его части.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4 : 1 х 3 = 12 (с.) – увидел Витя.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2) Боря взял треть оставшихся слив и ушел.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Значит 12 слив, которые увидел Витя составляли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000" dirty="0" smtClean="0"/>
                  <a:t> слив, которые были на столе до прихода Бори. Найдем, сколько было слив до прихода Бори: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12:2х3=18 (с.) – увидел Боря.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3) Аналогично ситуации с Борей, Аня взяла треть слив, которые изначально лежали на столе, значит оставшиеся сливы составляли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000" dirty="0" smtClean="0"/>
                  <a:t>. Найдем, сколько слив было на столе до прихода Ани: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18:2х3=27 (с.)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Ответ: 27 слив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9173"/>
                <a:ext cx="10515600" cy="6078827"/>
              </a:xfrm>
              <a:blipFill rotWithShape="0">
                <a:blip r:embed="rId2"/>
                <a:stretch>
                  <a:fillRect l="-1217" t="-2808" b="-1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4</a:t>
            </a:r>
            <a:r>
              <a:rPr lang="ru-RU" sz="4000" b="1" i="1" dirty="0" smtClean="0">
                <a:solidFill>
                  <a:srgbClr val="FF0000"/>
                </a:solidFill>
              </a:rPr>
              <a:t>. Задачи «с подвохом»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80"/>
            <a:ext cx="10515600" cy="565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/>
              <a:t>Два человека чистили картофель. Один очищал в минуту 2 картофелины, а второй - 3 картофелины. Вместе они очистили 400 штук. Сколько времени работал каждый, если второй проработал на 25 минут больше первого? </a:t>
            </a:r>
            <a:endParaRPr lang="ru-RU" sz="3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553" y="3013656"/>
            <a:ext cx="4852233" cy="3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4</a:t>
            </a:r>
            <a:r>
              <a:rPr lang="ru-RU" sz="4000" b="1" i="1" dirty="0" smtClean="0">
                <a:solidFill>
                  <a:srgbClr val="FF0000"/>
                </a:solidFill>
              </a:rPr>
              <a:t>. Задачи «с подвохом»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80"/>
            <a:ext cx="10515600" cy="5653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dirty="0" smtClean="0"/>
              <a:t>Решение</a:t>
            </a:r>
          </a:p>
          <a:p>
            <a:pPr marL="0" indent="0">
              <a:buNone/>
            </a:pPr>
            <a:r>
              <a:rPr lang="ru-RU" sz="3500" dirty="0" smtClean="0"/>
              <a:t>1) </a:t>
            </a:r>
            <a:r>
              <a:rPr lang="ru-RU" sz="3500" i="1" dirty="0" smtClean="0"/>
              <a:t>Внимательно читаем вопрос! </a:t>
            </a:r>
            <a:r>
              <a:rPr lang="ru-RU" sz="3500" dirty="0" smtClean="0"/>
              <a:t>Их работа была совместной, кроме 25 минут, которые второй человек чистил картошку один.</a:t>
            </a:r>
          </a:p>
          <a:p>
            <a:pPr marL="0" indent="0">
              <a:buNone/>
            </a:pPr>
            <a:r>
              <a:rPr lang="ru-RU" sz="3500" dirty="0" smtClean="0"/>
              <a:t>25х3=75 (кар.) – начистил второй в одиночку</a:t>
            </a:r>
          </a:p>
          <a:p>
            <a:pPr marL="0" indent="0">
              <a:buNone/>
            </a:pPr>
            <a:r>
              <a:rPr lang="ru-RU" sz="3500" dirty="0" smtClean="0"/>
              <a:t>2) 400 – 75 = 325 (кар.) – очищали вместе</a:t>
            </a:r>
          </a:p>
          <a:p>
            <a:pPr marL="0" indent="0">
              <a:buNone/>
            </a:pPr>
            <a:r>
              <a:rPr lang="ru-RU" sz="3500" dirty="0" smtClean="0"/>
              <a:t>3) 2+3=5 (кар.</a:t>
            </a:r>
            <a:r>
              <a:rPr lang="en-US" sz="3500" dirty="0" smtClean="0"/>
              <a:t>/</a:t>
            </a:r>
            <a:r>
              <a:rPr lang="ru-RU" sz="3500" dirty="0" smtClean="0"/>
              <a:t>час) – общая производительность</a:t>
            </a:r>
          </a:p>
          <a:p>
            <a:pPr marL="0" indent="0">
              <a:buNone/>
            </a:pPr>
            <a:r>
              <a:rPr lang="ru-RU" sz="3500" dirty="0" smtClean="0"/>
              <a:t>4) 325:5=65 (мин) – чистили вместе или время первого</a:t>
            </a:r>
          </a:p>
          <a:p>
            <a:pPr marL="0" indent="0">
              <a:buNone/>
            </a:pPr>
            <a:r>
              <a:rPr lang="ru-RU" sz="3500" dirty="0" smtClean="0"/>
              <a:t>5) 65+25=90 (мин) – время второго</a:t>
            </a:r>
          </a:p>
          <a:p>
            <a:pPr marL="0" indent="0">
              <a:buNone/>
            </a:pPr>
            <a:r>
              <a:rPr lang="ru-RU" sz="3500" dirty="0" smtClean="0"/>
              <a:t>Ответ: 65 и 90 минут</a:t>
            </a:r>
          </a:p>
          <a:p>
            <a:pPr marL="0" indent="0">
              <a:buNone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619881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1029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Решение задач  повышенной  сложности</vt:lpstr>
      <vt:lpstr>1. Задачи на арифметические вычисления</vt:lpstr>
      <vt:lpstr>1. Задачи на арифметические вычисления </vt:lpstr>
      <vt:lpstr>2. Задачи «с подвохом»</vt:lpstr>
      <vt:lpstr>2. Задачи «с подвохом»</vt:lpstr>
      <vt:lpstr>3. Задачи «с подвохом»</vt:lpstr>
      <vt:lpstr>3. Задачи «с подвохом»</vt:lpstr>
      <vt:lpstr>4. Задачи «с подвохом»</vt:lpstr>
      <vt:lpstr>4. Задачи «с подвохом»</vt:lpstr>
      <vt:lpstr>5. Задачи «с обозначалками»</vt:lpstr>
      <vt:lpstr>5. Задачи «с обозначалками»</vt:lpstr>
      <vt:lpstr>6. Задачи на сложные проценты</vt:lpstr>
      <vt:lpstr>7. Задачи на переливания</vt:lpstr>
      <vt:lpstr>7. Задачи на переливания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ZENDER</dc:creator>
  <cp:lastModifiedBy>ZENDER</cp:lastModifiedBy>
  <cp:revision>13</cp:revision>
  <dcterms:created xsi:type="dcterms:W3CDTF">2020-06-16T06:16:00Z</dcterms:created>
  <dcterms:modified xsi:type="dcterms:W3CDTF">2020-06-17T11:36:46Z</dcterms:modified>
</cp:coreProperties>
</file>