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7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6610"/>
    <a:srgbClr val="1947EF"/>
    <a:srgbClr val="BE1CC2"/>
    <a:srgbClr val="D31FD7"/>
    <a:srgbClr val="B449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734" autoAdjust="0"/>
    <p:restoredTop sz="94660"/>
  </p:normalViewPr>
  <p:slideViewPr>
    <p:cSldViewPr snapToGrid="0">
      <p:cViewPr varScale="1">
        <p:scale>
          <a:sx n="98" d="100"/>
          <a:sy n="98" d="100"/>
        </p:scale>
        <p:origin x="12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E3FC6-1E78-46BE-AB2A-79CE719E777D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7E05-3E43-48EA-97DC-A55A845B4C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5816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E3FC6-1E78-46BE-AB2A-79CE719E777D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7E05-3E43-48EA-97DC-A55A845B4C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4599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E3FC6-1E78-46BE-AB2A-79CE719E777D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7E05-3E43-48EA-97DC-A55A845B4CDC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864360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E3FC6-1E78-46BE-AB2A-79CE719E777D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7E05-3E43-48EA-97DC-A55A845B4C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7066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E3FC6-1E78-46BE-AB2A-79CE719E777D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7E05-3E43-48EA-97DC-A55A845B4CDC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167917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E3FC6-1E78-46BE-AB2A-79CE719E777D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7E05-3E43-48EA-97DC-A55A845B4C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42749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E3FC6-1E78-46BE-AB2A-79CE719E777D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7E05-3E43-48EA-97DC-A55A845B4C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85488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E3FC6-1E78-46BE-AB2A-79CE719E777D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7E05-3E43-48EA-97DC-A55A845B4C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7370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E3FC6-1E78-46BE-AB2A-79CE719E777D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7E05-3E43-48EA-97DC-A55A845B4C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6035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E3FC6-1E78-46BE-AB2A-79CE719E777D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7E05-3E43-48EA-97DC-A55A845B4C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0249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E3FC6-1E78-46BE-AB2A-79CE719E777D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7E05-3E43-48EA-97DC-A55A845B4C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082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E3FC6-1E78-46BE-AB2A-79CE719E777D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7E05-3E43-48EA-97DC-A55A845B4C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4155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E3FC6-1E78-46BE-AB2A-79CE719E777D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7E05-3E43-48EA-97DC-A55A845B4C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2041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E3FC6-1E78-46BE-AB2A-79CE719E777D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7E05-3E43-48EA-97DC-A55A845B4C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694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E3FC6-1E78-46BE-AB2A-79CE719E777D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7E05-3E43-48EA-97DC-A55A845B4C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8695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E3FC6-1E78-46BE-AB2A-79CE719E777D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7E05-3E43-48EA-97DC-A55A845B4C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4257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FE3FC6-1E78-46BE-AB2A-79CE719E777D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0BE7E05-3E43-48EA-97DC-A55A845B4C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1047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  <p:sldLayoutId id="2147483780" r:id="rId13"/>
    <p:sldLayoutId id="2147483781" r:id="rId14"/>
    <p:sldLayoutId id="2147483782" r:id="rId15"/>
    <p:sldLayoutId id="214748378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4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0DA15F-3035-45B9-BEC6-E4943A3CCF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768486" y="1432037"/>
            <a:ext cx="11799651" cy="2947987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BE1CC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Развитие творческого потенциала личности и коллектива посредством участия в конкурсах и внеклассных мероприятиях</a:t>
            </a:r>
            <a:r>
              <a:rPr lang="ru-RU" b="1" i="1" dirty="0">
                <a:solidFill>
                  <a:srgbClr val="BE1CC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ru-RU" sz="1800" dirty="0">
                <a:solidFill>
                  <a:srgbClr val="BE1CC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>
              <a:solidFill>
                <a:srgbClr val="BE1CC2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6D8B9C2-73A5-444D-BA3E-513D67E391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18639" y="4818024"/>
            <a:ext cx="7766936" cy="1096899"/>
          </a:xfrm>
        </p:spPr>
        <p:txBody>
          <a:bodyPr>
            <a:noAutofit/>
          </a:bodyPr>
          <a:lstStyle/>
          <a:p>
            <a:r>
              <a:rPr lang="ru-RU" sz="2800" b="1" i="1" dirty="0">
                <a:solidFill>
                  <a:schemeClr val="accent5">
                    <a:lumMod val="5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Учитель начальных классов</a:t>
            </a:r>
          </a:p>
          <a:p>
            <a:r>
              <a:rPr lang="ru-RU" sz="2800" b="1" i="1" dirty="0">
                <a:solidFill>
                  <a:schemeClr val="accent5">
                    <a:lumMod val="5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Бычкова Ольга Владимировна,</a:t>
            </a:r>
          </a:p>
          <a:p>
            <a:r>
              <a:rPr lang="ru-RU" sz="2800" b="1" i="1" dirty="0">
                <a:solidFill>
                  <a:schemeClr val="accent5">
                    <a:lumMod val="5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МБОУ «Гимназия № 17», </a:t>
            </a:r>
            <a:r>
              <a:rPr lang="ru-RU" sz="2800" b="1" i="1" dirty="0" err="1">
                <a:solidFill>
                  <a:schemeClr val="accent5">
                    <a:lumMod val="5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г.о</a:t>
            </a:r>
            <a:r>
              <a:rPr lang="ru-RU" sz="2800" b="1" i="1" dirty="0">
                <a:solidFill>
                  <a:schemeClr val="accent5">
                    <a:lumMod val="5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. Королёв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51F5947-D611-4747-A6F5-781FB06B2DC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319" y="3084615"/>
            <a:ext cx="5327549" cy="28303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63586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4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0DA15F-3035-45B9-BEC6-E4943A3CCF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6422" y="97276"/>
            <a:ext cx="11123577" cy="6050605"/>
          </a:xfrm>
        </p:spPr>
        <p:txBody>
          <a:bodyPr>
            <a:normAutofit/>
          </a:bodyPr>
          <a:lstStyle/>
          <a:p>
            <a:pPr marL="457200" algn="l">
              <a:lnSpc>
                <a:spcPct val="107000"/>
              </a:lnSpc>
            </a:pPr>
            <a:br>
              <a:rPr lang="en-US" sz="4000" dirty="0">
                <a:solidFill>
                  <a:srgbClr val="D8661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4400" dirty="0">
              <a:solidFill>
                <a:srgbClr val="D8661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92EC6CE-C574-4392-838B-7E9A52D59D91}"/>
              </a:ext>
            </a:extLst>
          </p:cNvPr>
          <p:cNvSpPr/>
          <p:nvPr/>
        </p:nvSpPr>
        <p:spPr>
          <a:xfrm>
            <a:off x="107003" y="0"/>
            <a:ext cx="1197961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>
                <a:ln w="22225">
                  <a:solidFill>
                    <a:srgbClr val="C00000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Экскурсии:</a:t>
            </a:r>
          </a:p>
          <a:p>
            <a:pPr algn="ctr"/>
            <a:endParaRPr lang="ru-RU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D86610"/>
              </a:solidFill>
              <a:effectLst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998F171-4DCE-47CB-A29E-BA2396E2BA38}"/>
              </a:ext>
            </a:extLst>
          </p:cNvPr>
          <p:cNvSpPr/>
          <p:nvPr/>
        </p:nvSpPr>
        <p:spPr>
          <a:xfrm>
            <a:off x="105384" y="710119"/>
            <a:ext cx="11918003" cy="60038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Жостово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(металлические подносы); 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Гжель (керамика, роспись); 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фабрика ёлочных игрушек в г. Химки, г. Москве (Сокольники);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фабрика мороженого (г. Наро-Фоминск); 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музей Рождения сказки в г. Переславль-Залесский;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контактный зоопарк или страусиная ферма (Мытищинский район);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Государственный музей изобразительных искусств имения А.С. Пушкина (м. Кропоткинская);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Государственный музей имени А.С. Пушкина (ул. Пречистенка, 12\2);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Музей занимательных наук «</a:t>
            </a:r>
            <a:r>
              <a:rPr lang="ru-RU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Экспериментаниум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в г. Москва (Ленинградский проспект).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Музей истории молока и глазированного сырка (</a:t>
            </a:r>
            <a:r>
              <a:rPr lang="ru-RU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Росагроэкспорт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Ельдигино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Пушкинский район);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Музей-усадьба «Абрамцево»;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Кондитерская фабрика «Красный октябрь»;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Резиденция Деда Мороза (г. Москва);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Музей деревянной игрушки и Конный дворик (Г. Сергиев-Посад);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Палеонтологический музей;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Планетарий, музей космонавтики;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Исторический музей г. Королёв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Музей – усадьба «Костино».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75353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4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0DA15F-3035-45B9-BEC6-E4943A3CCF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27645" y="15611"/>
            <a:ext cx="8039910" cy="516588"/>
          </a:xfrm>
        </p:spPr>
        <p:txBody>
          <a:bodyPr>
            <a:normAutofit fontScale="90000"/>
          </a:bodyPr>
          <a:lstStyle/>
          <a:p>
            <a:pPr marL="457200" algn="l">
              <a:lnSpc>
                <a:spcPct val="107000"/>
              </a:lnSpc>
            </a:pPr>
            <a:br>
              <a:rPr lang="en-US" sz="4000" dirty="0">
                <a:solidFill>
                  <a:srgbClr val="D8661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4400" dirty="0">
              <a:solidFill>
                <a:srgbClr val="D8661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8BFA83E-5744-43A7-A03A-5A2D0198261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10417" cy="3026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6BE5E5D-1A65-403D-82ED-6389D5A84C4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196" y="0"/>
            <a:ext cx="1981233" cy="3026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ED25C55-AE7D-4588-8492-802B6680EE1B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749" y="710119"/>
            <a:ext cx="4257507" cy="28258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293D8E1-68BB-4CED-8DFB-989C48EF9517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561" y="3026322"/>
            <a:ext cx="3396609" cy="26302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AD0C0B0-5C37-4884-B053-8EDB154370DA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060" y="3122578"/>
            <a:ext cx="2010418" cy="2885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550BA68-CA77-4D54-8161-AD134EB76889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247" y="710119"/>
            <a:ext cx="3270149" cy="2577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83B8B3F-AEEA-4412-A5F8-5D0369A86711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235" y="3249093"/>
            <a:ext cx="5728004" cy="3453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9D25A88-DA21-49DD-8155-D47AE6E8A7B9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7634" y="2473203"/>
            <a:ext cx="2310320" cy="335117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92EC6CE-C574-4392-838B-7E9A52D59D91}"/>
              </a:ext>
            </a:extLst>
          </p:cNvPr>
          <p:cNvSpPr/>
          <p:nvPr/>
        </p:nvSpPr>
        <p:spPr>
          <a:xfrm>
            <a:off x="4085616" y="-68810"/>
            <a:ext cx="1197961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000" b="1" cap="none" spc="0" dirty="0">
                <a:ln w="22225">
                  <a:solidFill>
                    <a:srgbClr val="C00000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Экскурсии и мастер-классы:</a:t>
            </a:r>
          </a:p>
          <a:p>
            <a:endParaRPr lang="ru-RU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D8661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396676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4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0DA15F-3035-45B9-BEC6-E4943A3CCF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27645" y="15611"/>
            <a:ext cx="8039910" cy="516588"/>
          </a:xfrm>
        </p:spPr>
        <p:txBody>
          <a:bodyPr>
            <a:normAutofit fontScale="90000"/>
          </a:bodyPr>
          <a:lstStyle/>
          <a:p>
            <a:pPr marL="457200" algn="l">
              <a:lnSpc>
                <a:spcPct val="107000"/>
              </a:lnSpc>
            </a:pPr>
            <a:br>
              <a:rPr lang="en-US" sz="4000" dirty="0">
                <a:solidFill>
                  <a:srgbClr val="D8661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4400" dirty="0">
              <a:solidFill>
                <a:srgbClr val="D8661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92EC6CE-C574-4392-838B-7E9A52D59D91}"/>
              </a:ext>
            </a:extLst>
          </p:cNvPr>
          <p:cNvSpPr/>
          <p:nvPr/>
        </p:nvSpPr>
        <p:spPr>
          <a:xfrm>
            <a:off x="651753" y="0"/>
            <a:ext cx="5131341" cy="73558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600" b="1" cap="none" spc="0" dirty="0">
                <a:ln w="22225">
                  <a:solidFill>
                    <a:srgbClr val="C00000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Творчество – неотъемлемая часть образования и воспитания. Чем раньше ребёнок знакомится с различными его направлениями, тем больше шансов он получает на всестороннее и гармоничное развитие.</a:t>
            </a:r>
          </a:p>
          <a:p>
            <a:endParaRPr lang="ru-RU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D86610"/>
              </a:solidFill>
              <a:effectLst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7F67A796-6ACE-4905-98A7-2DDAF5750D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140" y="1031642"/>
            <a:ext cx="6392956" cy="4794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40349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4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0DA15F-3035-45B9-BEC6-E4943A3CCF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27645" y="15611"/>
            <a:ext cx="8039910" cy="516588"/>
          </a:xfrm>
        </p:spPr>
        <p:txBody>
          <a:bodyPr>
            <a:normAutofit fontScale="90000"/>
          </a:bodyPr>
          <a:lstStyle/>
          <a:p>
            <a:pPr marL="457200" algn="l">
              <a:lnSpc>
                <a:spcPct val="107000"/>
              </a:lnSpc>
            </a:pPr>
            <a:br>
              <a:rPr lang="en-US" sz="4000" dirty="0">
                <a:solidFill>
                  <a:srgbClr val="D8661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4400" dirty="0">
              <a:solidFill>
                <a:srgbClr val="D8661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CF1C8639-6948-470D-AF9B-D027E8068D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864"/>
            <a:ext cx="9127787" cy="684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49461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4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0DA15F-3035-45B9-BEC6-E4943A3CCF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262647"/>
            <a:ext cx="10204315" cy="3074482"/>
          </a:xfrm>
        </p:spPr>
        <p:txBody>
          <a:bodyPr>
            <a:normAutofit fontScale="90000"/>
          </a:bodyPr>
          <a:lstStyle/>
          <a:p>
            <a:pPr algn="l"/>
            <a:r>
              <a:rPr lang="ru-RU" sz="4400" b="1" dirty="0">
                <a:solidFill>
                  <a:srgbClr val="B449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В.А. Сухомлинский: «Ребёнок должен жить в мире красоты, игры, сказки, музыки, рисунка, фантазии, творчества… Без этого – он засушенный </a:t>
            </a:r>
            <a:r>
              <a:rPr lang="ru-RU" sz="4400" b="1" dirty="0">
                <a:solidFill>
                  <a:srgbClr val="D8661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цветок».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6D8B9C2-73A5-444D-BA3E-513D67E391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95901" y="2835613"/>
            <a:ext cx="6619671" cy="2879387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B449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К.Г. Паустовский: «Творчество – особый вид деятельности, оно в самом себе несёт удовлетворение».</a:t>
            </a:r>
            <a:endParaRPr lang="ru-RU" sz="4000" dirty="0">
              <a:solidFill>
                <a:srgbClr val="B4493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000" b="1" i="1" dirty="0">
              <a:solidFill>
                <a:schemeClr val="accent5">
                  <a:lumMod val="50000"/>
                </a:schemeClr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F6F59BD-8CB7-4373-8A02-4330F56396B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32" y="2597285"/>
            <a:ext cx="5311302" cy="38472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5660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0DA15F-3035-45B9-BEC6-E4943A3CCF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77821" y="313716"/>
            <a:ext cx="8424152" cy="1211094"/>
          </a:xfrm>
        </p:spPr>
        <p:txBody>
          <a:bodyPr>
            <a:normAutofit fontScale="90000"/>
          </a:bodyPr>
          <a:lstStyle/>
          <a:p>
            <a:pPr marL="457200" algn="ctr">
              <a:lnSpc>
                <a:spcPct val="107000"/>
              </a:lnSpc>
              <a:spcAft>
                <a:spcPts val="800"/>
              </a:spcAft>
            </a:pPr>
            <a:r>
              <a:rPr lang="ru-RU" sz="4000" b="1" dirty="0">
                <a:solidFill>
                  <a:srgbClr val="D8661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Сократ: «</a:t>
            </a:r>
            <a:r>
              <a:rPr lang="ru-RU" sz="4000" b="1" i="1" dirty="0">
                <a:solidFill>
                  <a:srgbClr val="D8661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каждом человеке есть Солнце, только дайте ему светить</a:t>
            </a:r>
            <a:r>
              <a:rPr lang="ru-RU" sz="4000" b="1" dirty="0">
                <a:solidFill>
                  <a:srgbClr val="D8661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».</a:t>
            </a:r>
            <a:endParaRPr lang="ru-RU" sz="4000" dirty="0">
              <a:solidFill>
                <a:srgbClr val="D8661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6D8B9C2-73A5-444D-BA3E-513D67E391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2361" y="2215875"/>
            <a:ext cx="9937829" cy="4024419"/>
          </a:xfrm>
        </p:spPr>
        <p:txBody>
          <a:bodyPr>
            <a:noAutofit/>
          </a:bodyPr>
          <a:lstStyle/>
          <a:p>
            <a:pPr marL="457200" algn="ctr">
              <a:lnSpc>
                <a:spcPct val="107000"/>
              </a:lnSpc>
              <a:spcAft>
                <a:spcPts val="800"/>
              </a:spcAft>
            </a:pPr>
            <a:r>
              <a:rPr lang="ru-RU" sz="4000" b="1" dirty="0">
                <a:solidFill>
                  <a:srgbClr val="D8661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Я.А. Коменский: «</a:t>
            </a:r>
            <a:r>
              <a:rPr lang="ru-RU" sz="4000" b="1" i="1" dirty="0">
                <a:solidFill>
                  <a:srgbClr val="D8661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Дети охотно всегда чем-нибудь занимаются. Это весьма полезно, а потому не только не следует этому мешать, но нужно принимать меры к тому, чтобы всегда у них было что делать</a:t>
            </a:r>
            <a:r>
              <a:rPr lang="ru-RU" sz="4000" b="1" dirty="0">
                <a:solidFill>
                  <a:srgbClr val="D8661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».</a:t>
            </a:r>
            <a:endParaRPr lang="ru-RU" sz="4000" dirty="0">
              <a:solidFill>
                <a:srgbClr val="D8661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000" b="1" i="1" dirty="0">
              <a:solidFill>
                <a:schemeClr val="accent5">
                  <a:lumMod val="50000"/>
                </a:schemeClr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E5E5C5C-A2A6-4DE2-A7B4-AE037AA793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257751" y="1"/>
            <a:ext cx="2934248" cy="1955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44253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4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0DA15F-3035-45B9-BEC6-E4943A3CCF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2374" y="-131322"/>
            <a:ext cx="11157625" cy="6989322"/>
          </a:xfrm>
        </p:spPr>
        <p:txBody>
          <a:bodyPr>
            <a:normAutofit fontScale="90000"/>
          </a:bodyPr>
          <a:lstStyle/>
          <a:p>
            <a:pPr marL="457200" algn="l">
              <a:lnSpc>
                <a:spcPct val="107000"/>
              </a:lnSpc>
            </a:pPr>
            <a:br>
              <a:rPr lang="en-US" sz="4000" dirty="0">
                <a:solidFill>
                  <a:srgbClr val="D8661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4000" dirty="0">
                <a:solidFill>
                  <a:srgbClr val="D8661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4000" dirty="0">
                <a:solidFill>
                  <a:srgbClr val="D8661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9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D8661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Возможности для самовыражения.</a:t>
            </a:r>
            <a:br>
              <a:rPr lang="ru-RU" sz="49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D8661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9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D8661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Свободу мыслей и действий.</a:t>
            </a:r>
            <a:br>
              <a:rPr lang="ru-RU" sz="49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D8661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9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D8661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Развитие креативного мышления.</a:t>
            </a:r>
            <a:br>
              <a:rPr lang="ru-RU" sz="49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D8661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9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D8661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Радость от воплощения собственных идей.</a:t>
            </a:r>
            <a:br>
              <a:rPr lang="ru-RU" sz="49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D8661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9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D8661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Избавление от скованности и неуверенности.</a:t>
            </a:r>
            <a:endParaRPr lang="ru-RU" sz="4900" dirty="0">
              <a:solidFill>
                <a:srgbClr val="D8661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92EC6CE-C574-4392-838B-7E9A52D59D91}"/>
              </a:ext>
            </a:extLst>
          </p:cNvPr>
          <p:cNvSpPr/>
          <p:nvPr/>
        </p:nvSpPr>
        <p:spPr>
          <a:xfrm>
            <a:off x="603445" y="0"/>
            <a:ext cx="9905340" cy="9233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D8661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 даёт творчество человеку?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D8661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57251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4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0DA15F-3035-45B9-BEC6-E4943A3CCF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6422" y="97276"/>
            <a:ext cx="11123577" cy="6050605"/>
          </a:xfrm>
        </p:spPr>
        <p:txBody>
          <a:bodyPr>
            <a:normAutofit/>
          </a:bodyPr>
          <a:lstStyle/>
          <a:p>
            <a:pPr marL="457200" algn="l">
              <a:lnSpc>
                <a:spcPct val="107000"/>
              </a:lnSpc>
            </a:pPr>
            <a:br>
              <a:rPr lang="en-US" sz="4000" dirty="0">
                <a:solidFill>
                  <a:srgbClr val="D8661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4400" dirty="0">
              <a:solidFill>
                <a:srgbClr val="D8661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92EC6CE-C574-4392-838B-7E9A52D59D91}"/>
              </a:ext>
            </a:extLst>
          </p:cNvPr>
          <p:cNvSpPr/>
          <p:nvPr/>
        </p:nvSpPr>
        <p:spPr>
          <a:xfrm>
            <a:off x="107003" y="0"/>
            <a:ext cx="1197961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>
                <a:ln w="22225">
                  <a:solidFill>
                    <a:srgbClr val="C00000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Раскрыть творческий потенциал помогают:</a:t>
            </a:r>
          </a:p>
          <a:p>
            <a:pPr algn="ctr"/>
            <a:endParaRPr lang="ru-RU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D86610"/>
              </a:solidFill>
              <a:effectLst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89593A3-EF85-4C45-8693-2C84297E771B}"/>
              </a:ext>
            </a:extLst>
          </p:cNvPr>
          <p:cNvSpPr/>
          <p:nvPr/>
        </p:nvSpPr>
        <p:spPr>
          <a:xfrm>
            <a:off x="215274" y="812498"/>
            <a:ext cx="12258828" cy="559787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"/>
            </a:pPr>
            <a:r>
              <a:rPr lang="ru-RU" sz="2400" b="1" dirty="0">
                <a:ln w="2222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развитие любознательности, познавательной активности;</a:t>
            </a:r>
            <a:endParaRPr lang="ru-RU" sz="2400" b="1" dirty="0">
              <a:ln w="22225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"/>
            </a:pPr>
            <a:r>
              <a:rPr lang="ru-RU" sz="2400" b="1" dirty="0">
                <a:ln w="2222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расширение кругозора и знаний об окружающем мире;</a:t>
            </a:r>
            <a:endParaRPr lang="ru-RU" sz="2400" b="1" dirty="0">
              <a:ln w="22225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"/>
            </a:pPr>
            <a:r>
              <a:rPr lang="ru-RU" sz="2400" b="1" dirty="0">
                <a:ln w="2222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обучение коммуникативным действиям и умениям, основанным на</a:t>
            </a:r>
          </a:p>
          <a:p>
            <a:pPr lvl="0">
              <a:lnSpc>
                <a:spcPct val="107000"/>
              </a:lnSpc>
            </a:pPr>
            <a:r>
              <a:rPr lang="ru-RU" sz="2400" b="1" dirty="0">
                <a:ln w="2222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взаимодействии друг с другом и в коллективе;</a:t>
            </a:r>
            <a:endParaRPr lang="ru-RU" sz="2400" b="1" dirty="0">
              <a:ln w="22225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"/>
            </a:pPr>
            <a:r>
              <a:rPr lang="ru-RU" sz="2400" b="1" dirty="0">
                <a:ln w="2222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развитие воображения и креативности при решении задач творческого и практического характера;</a:t>
            </a:r>
            <a:endParaRPr lang="ru-RU" sz="2400" b="1" dirty="0">
              <a:ln w="22225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"/>
            </a:pPr>
            <a:r>
              <a:rPr lang="ru-RU" sz="2400" b="1" dirty="0">
                <a:ln w="2222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развитие эмоционально-чувственной сферы личности: эмпатии, доброжелательности, преодоление стеснения или эгоцентризма;</a:t>
            </a:r>
            <a:endParaRPr lang="ru-RU" sz="2400" b="1" dirty="0">
              <a:ln w="22225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"/>
            </a:pPr>
            <a:r>
              <a:rPr lang="ru-RU" sz="2400" b="1" dirty="0">
                <a:ln w="2222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формирование адекватной самооценки;</a:t>
            </a:r>
            <a:endParaRPr lang="ru-RU" sz="2400" b="1" dirty="0">
              <a:ln w="22225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"/>
            </a:pPr>
            <a:r>
              <a:rPr lang="ru-RU" sz="2400" b="1" dirty="0">
                <a:ln w="2222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воспитание стремления достичь большего, справиться с новым видом деятельности, экспериментировать и создать свой творческий «продукт»: проект, стихотворение, танец, изделие и т.п.;</a:t>
            </a:r>
            <a:endParaRPr lang="ru-RU" sz="2400" b="1" dirty="0">
              <a:ln w="22225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ru-RU" sz="2400" b="1" dirty="0">
                <a:ln w="2222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создание ситуации успеха для каждого – участие в конкурсах, олимпиадах, конференциях, соревнованиях, турнирах и т.п.</a:t>
            </a:r>
            <a:endParaRPr lang="ru-RU" sz="2400" b="1" dirty="0">
              <a:ln w="22225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827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4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0DA15F-3035-45B9-BEC6-E4943A3CCF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6422" y="97276"/>
            <a:ext cx="11123577" cy="6050605"/>
          </a:xfrm>
        </p:spPr>
        <p:txBody>
          <a:bodyPr>
            <a:normAutofit/>
          </a:bodyPr>
          <a:lstStyle/>
          <a:p>
            <a:pPr marL="457200" algn="l">
              <a:lnSpc>
                <a:spcPct val="107000"/>
              </a:lnSpc>
            </a:pPr>
            <a:br>
              <a:rPr lang="en-US" sz="4000" dirty="0">
                <a:solidFill>
                  <a:srgbClr val="D8661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4400" dirty="0">
              <a:solidFill>
                <a:srgbClr val="D8661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92EC6CE-C574-4392-838B-7E9A52D59D91}"/>
              </a:ext>
            </a:extLst>
          </p:cNvPr>
          <p:cNvSpPr/>
          <p:nvPr/>
        </p:nvSpPr>
        <p:spPr>
          <a:xfrm>
            <a:off x="107003" y="0"/>
            <a:ext cx="1197961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>
                <a:ln w="22225">
                  <a:solidFill>
                    <a:srgbClr val="C00000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Развитие индивидуальных способностей:</a:t>
            </a:r>
          </a:p>
          <a:p>
            <a:pPr algn="ctr"/>
            <a:endParaRPr lang="ru-RU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D86610"/>
              </a:solidFill>
              <a:effectLst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466467B-767C-4CE5-9276-B7159689487E}"/>
              </a:ext>
            </a:extLst>
          </p:cNvPr>
          <p:cNvSpPr/>
          <p:nvPr/>
        </p:nvSpPr>
        <p:spPr>
          <a:xfrm>
            <a:off x="-63229" y="1191760"/>
            <a:ext cx="12148226" cy="52877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7429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800" b="1" cap="none" spc="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Конкурс чтецов;</a:t>
            </a:r>
            <a:endParaRPr lang="ru-RU" sz="2800" b="1" cap="none" spc="0" dirty="0">
              <a:ln w="22225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800" b="1" cap="none" spc="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Музыкальный конкурс (вокальный, инструментальный);</a:t>
            </a:r>
            <a:endParaRPr lang="ru-RU" sz="2800" b="1" cap="none" spc="0" dirty="0">
              <a:ln w="22225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800" b="1" cap="none" spc="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Спортивные единоборства (тхэквондо, каратэ);</a:t>
            </a:r>
            <a:endParaRPr lang="ru-RU" sz="2800" b="1" cap="none" spc="0" dirty="0">
              <a:ln w="22225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800" b="1" cap="none" spc="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Изобразительное искусство (конкурс рисунков, плакатов, портретов);</a:t>
            </a:r>
            <a:endParaRPr lang="ru-RU" sz="2800" b="1" cap="none" spc="0" dirty="0">
              <a:ln w="22225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2800" b="1" cap="none" spc="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Концертная деятельность (постановки, танцевальные номера, стихи)</a:t>
            </a:r>
          </a:p>
          <a:p>
            <a:pPr marL="7429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2800" b="1" cap="none" spc="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Предметные олимпиады и конкурсы, направленные на раскрытие интеллекта и образовательных способностей и потребностей ребёнка</a:t>
            </a:r>
            <a:endParaRPr lang="ru-RU" sz="2800" b="1" cap="none" spc="0" dirty="0">
              <a:ln w="22225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76974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4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0DA15F-3035-45B9-BEC6-E4943A3CCF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6422" y="97276"/>
            <a:ext cx="11123577" cy="6050605"/>
          </a:xfrm>
        </p:spPr>
        <p:txBody>
          <a:bodyPr>
            <a:normAutofit/>
          </a:bodyPr>
          <a:lstStyle/>
          <a:p>
            <a:pPr marL="457200" algn="l">
              <a:lnSpc>
                <a:spcPct val="107000"/>
              </a:lnSpc>
            </a:pPr>
            <a:br>
              <a:rPr lang="en-US" sz="4000" dirty="0">
                <a:solidFill>
                  <a:srgbClr val="D8661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4400" dirty="0">
              <a:solidFill>
                <a:srgbClr val="D8661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92EC6CE-C574-4392-838B-7E9A52D59D91}"/>
              </a:ext>
            </a:extLst>
          </p:cNvPr>
          <p:cNvSpPr/>
          <p:nvPr/>
        </p:nvSpPr>
        <p:spPr>
          <a:xfrm>
            <a:off x="107003" y="0"/>
            <a:ext cx="1197961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>
                <a:ln w="22225">
                  <a:solidFill>
                    <a:srgbClr val="C00000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Олимпиады:</a:t>
            </a:r>
          </a:p>
          <a:p>
            <a:pPr algn="ctr"/>
            <a:endParaRPr lang="ru-RU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D86610"/>
              </a:solidFill>
              <a:effectLst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466467B-767C-4CE5-9276-B7159689487E}"/>
              </a:ext>
            </a:extLst>
          </p:cNvPr>
          <p:cNvSpPr/>
          <p:nvPr/>
        </p:nvSpPr>
        <p:spPr>
          <a:xfrm>
            <a:off x="0" y="661719"/>
            <a:ext cx="7470843" cy="527670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7429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3200" b="1" cap="none" spc="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Русский медвежонок;</a:t>
            </a:r>
            <a:endParaRPr lang="ru-RU" sz="3200" b="1" cap="none" spc="0" dirty="0">
              <a:ln w="22225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3200" b="1" cap="none" spc="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Родное слово (русский язык);</a:t>
            </a:r>
            <a:endParaRPr lang="ru-RU" sz="3200" b="1" cap="none" spc="0" dirty="0">
              <a:ln w="22225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3200" b="1" cap="none" spc="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Кенгуру (математика);</a:t>
            </a:r>
            <a:endParaRPr lang="ru-RU" sz="3200" b="1" cap="none" spc="0" dirty="0">
              <a:ln w="22225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3200" b="1" cap="none" spc="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Это знают все (окружающий мир);</a:t>
            </a:r>
            <a:endParaRPr lang="ru-RU" sz="3200" b="1" cap="none" spc="0" dirty="0">
              <a:ln w="22225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3200" b="1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Аккорд (музыкальный конкурс – игра);</a:t>
            </a:r>
            <a:endParaRPr lang="ru-RU" sz="3200" b="1" cap="none" spc="0" dirty="0">
              <a:ln w="22225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3200" b="1" cap="none" spc="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Орлёнок (физическая культура).</a:t>
            </a:r>
            <a:endParaRPr lang="ru-RU" sz="3200" b="1" cap="none" spc="0" dirty="0">
              <a:ln w="22225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978255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4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E314C9B-0FF7-4391-8CB4-A1DB0C3E3FB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310" y="3814399"/>
            <a:ext cx="2270615" cy="304360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0DA15F-3035-45B9-BEC6-E4943A3CCF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6422" y="97276"/>
            <a:ext cx="11123577" cy="6050605"/>
          </a:xfrm>
        </p:spPr>
        <p:txBody>
          <a:bodyPr>
            <a:normAutofit/>
          </a:bodyPr>
          <a:lstStyle/>
          <a:p>
            <a:pPr marL="457200" algn="l">
              <a:lnSpc>
                <a:spcPct val="107000"/>
              </a:lnSpc>
            </a:pPr>
            <a:br>
              <a:rPr lang="en-US" sz="4000" dirty="0">
                <a:solidFill>
                  <a:srgbClr val="D8661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4400" dirty="0">
              <a:solidFill>
                <a:srgbClr val="D8661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92EC6CE-C574-4392-838B-7E9A52D59D91}"/>
              </a:ext>
            </a:extLst>
          </p:cNvPr>
          <p:cNvSpPr/>
          <p:nvPr/>
        </p:nvSpPr>
        <p:spPr>
          <a:xfrm>
            <a:off x="107003" y="0"/>
            <a:ext cx="1197961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>
                <a:ln w="22225">
                  <a:solidFill>
                    <a:srgbClr val="C00000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Творческий потенциал коллектива:</a:t>
            </a:r>
          </a:p>
          <a:p>
            <a:pPr algn="ctr"/>
            <a:endParaRPr lang="ru-RU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D86610"/>
              </a:solidFill>
              <a:effectLst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0D94518-3FCE-4B93-AEE6-535D80ED49D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925" y="3814399"/>
            <a:ext cx="3343107" cy="3043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5AD540A-865B-41F5-8D1C-36E473C579C9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9816" y="561403"/>
            <a:ext cx="2642715" cy="227135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466467B-767C-4CE5-9276-B7159689487E}"/>
              </a:ext>
            </a:extLst>
          </p:cNvPr>
          <p:cNvSpPr/>
          <p:nvPr/>
        </p:nvSpPr>
        <p:spPr>
          <a:xfrm>
            <a:off x="-118352" y="593509"/>
            <a:ext cx="6279531" cy="58734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7429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400" b="1" cap="none" spc="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Конкурсы художественно - эстетические;</a:t>
            </a:r>
            <a:endParaRPr lang="ru-RU" sz="2400" b="1" cap="none" spc="0" dirty="0">
              <a:ln w="22225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400" b="1" cap="none" spc="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Театрализованные постановки;</a:t>
            </a:r>
            <a:endParaRPr lang="ru-RU" sz="2400" b="1" cap="none" spc="0" dirty="0">
              <a:ln w="22225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400" b="1" cap="none" spc="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Спортивные состязания (весёлые старты);</a:t>
            </a:r>
            <a:endParaRPr lang="ru-RU" sz="2400" b="1" cap="none" spc="0" dirty="0">
              <a:ln w="22225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400" b="1" cap="none" spc="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Мастер – классы;</a:t>
            </a:r>
            <a:endParaRPr lang="ru-RU" sz="2400" b="1" cap="none" spc="0" dirty="0">
              <a:ln w="22225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2400" b="1" cap="none" spc="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Танцевальные и концертные номера;</a:t>
            </a:r>
          </a:p>
          <a:p>
            <a:pPr marL="7429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2400" b="1" cap="none" spc="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Блиц – турниры;</a:t>
            </a:r>
          </a:p>
          <a:p>
            <a:pPr marL="7429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2400" b="1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Встречи с писателями и поэтами;</a:t>
            </a:r>
          </a:p>
          <a:p>
            <a:pPr marL="7429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2400" b="1" cap="none" spc="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Экскурсии с мастер-классами.</a:t>
            </a:r>
            <a:endParaRPr lang="ru-RU" sz="2400" b="1" cap="none" spc="0" dirty="0">
              <a:ln w="22225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3483C7E-A7D0-4EF9-8538-EA2C6D05DA98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716" y="1319023"/>
            <a:ext cx="4066265" cy="253345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8DA2254-37B5-41A1-BB66-D8B187F5C7B6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6221" y="3814399"/>
            <a:ext cx="2096310" cy="30436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98219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4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961A437A-72FE-4070-9F75-7AA63811FE4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8095" y="4060277"/>
            <a:ext cx="3758087" cy="279772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0DA15F-3035-45B9-BEC6-E4943A3CCF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6422" y="97276"/>
            <a:ext cx="11123577" cy="6050605"/>
          </a:xfrm>
        </p:spPr>
        <p:txBody>
          <a:bodyPr>
            <a:normAutofit/>
          </a:bodyPr>
          <a:lstStyle/>
          <a:p>
            <a:pPr marL="457200" algn="l">
              <a:lnSpc>
                <a:spcPct val="107000"/>
              </a:lnSpc>
            </a:pPr>
            <a:br>
              <a:rPr lang="en-US" sz="4000" dirty="0">
                <a:solidFill>
                  <a:srgbClr val="D8661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4400" dirty="0">
              <a:solidFill>
                <a:srgbClr val="D8661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92EC6CE-C574-4392-838B-7E9A52D59D91}"/>
              </a:ext>
            </a:extLst>
          </p:cNvPr>
          <p:cNvSpPr/>
          <p:nvPr/>
        </p:nvSpPr>
        <p:spPr>
          <a:xfrm>
            <a:off x="107003" y="0"/>
            <a:ext cx="1197961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>
                <a:ln w="22225">
                  <a:solidFill>
                    <a:srgbClr val="C00000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Творческий потенциал коллектива:</a:t>
            </a:r>
          </a:p>
          <a:p>
            <a:pPr algn="ctr"/>
            <a:endParaRPr lang="ru-RU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D86610"/>
              </a:solidFill>
              <a:effectLst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EDF4564-6711-400F-B136-F0CBE159B2A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473" y="4302470"/>
            <a:ext cx="3717622" cy="25726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0BEF755-4993-4394-9578-7AB1B7DD4BEA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838" y="666628"/>
            <a:ext cx="4439021" cy="3384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28868AD-4BB8-464E-A7B7-02419599161F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3431" y="3832752"/>
            <a:ext cx="4299624" cy="3025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898B4A9-D631-4AA4-A8ED-AE3CBDE7A316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7859" y="910657"/>
            <a:ext cx="2861536" cy="29133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E60034E-08A8-433F-A8D4-E8A25E75DB57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443" y="2391224"/>
            <a:ext cx="2529191" cy="25017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4657E68-616E-4B71-816D-1FC29403B29B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473" y="661719"/>
            <a:ext cx="3866761" cy="25726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1152694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Контур</Template>
  <TotalTime>306</TotalTime>
  <Words>631</Words>
  <Application>Microsoft Office PowerPoint</Application>
  <PresentationFormat>Широкоэкранный</PresentationFormat>
  <Paragraphs>74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2" baseType="lpstr">
      <vt:lpstr>Batang</vt:lpstr>
      <vt:lpstr>Arial</vt:lpstr>
      <vt:lpstr>Calibri</vt:lpstr>
      <vt:lpstr>Symbol</vt:lpstr>
      <vt:lpstr>Times New Roman</vt:lpstr>
      <vt:lpstr>Trebuchet MS</vt:lpstr>
      <vt:lpstr>Wingdings</vt:lpstr>
      <vt:lpstr>Wingdings 3</vt:lpstr>
      <vt:lpstr>Аспект</vt:lpstr>
      <vt:lpstr>Развитие творческого потенциала личности и коллектива посредством участия в конкурсах и внеклассных мероприятиях. </vt:lpstr>
      <vt:lpstr>В.А. Сухомлинский: «Ребёнок должен жить в мире красоты, игры, сказки, музыки, рисунка, фантазии, творчества… Без этого – он засушенный цветок». </vt:lpstr>
      <vt:lpstr>Сократ: «В каждом человеке есть Солнце, только дайте ему светить».</vt:lpstr>
      <vt:lpstr>   Возможности для самовыражения. Свободу мыслей и действий. Развитие креативного мышления. Радость от воплощения собственных идей. Избавление от скованности и неуверенности.</vt:lpstr>
      <vt:lpstr> </vt:lpstr>
      <vt:lpstr> </vt:lpstr>
      <vt:lpstr> </vt:lpstr>
      <vt:lpstr> </vt:lpstr>
      <vt:lpstr> </vt:lpstr>
      <vt:lpstr> </vt:lpstr>
      <vt:lpstr> </vt:lpstr>
      <vt:lpstr> 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Шурик и К</dc:creator>
  <cp:lastModifiedBy>Шурик и К</cp:lastModifiedBy>
  <cp:revision>63</cp:revision>
  <dcterms:created xsi:type="dcterms:W3CDTF">2021-03-29T04:08:00Z</dcterms:created>
  <dcterms:modified xsi:type="dcterms:W3CDTF">2021-03-29T19:10:25Z</dcterms:modified>
</cp:coreProperties>
</file>