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9611" y="754335"/>
            <a:ext cx="9718767" cy="1655762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rgbClr val="FFFFCC"/>
                </a:solidFill>
              </a:rPr>
              <a:t>Задание </a:t>
            </a:r>
            <a:r>
              <a:rPr lang="ru-RU" sz="4000" dirty="0">
                <a:solidFill>
                  <a:srgbClr val="FFFFCC"/>
                </a:solidFill>
              </a:rPr>
              <a:t>5</a:t>
            </a:r>
            <a:r>
              <a:rPr lang="ru-RU" sz="4000" dirty="0" smtClean="0">
                <a:solidFill>
                  <a:srgbClr val="FFFFCC"/>
                </a:solidFill>
              </a:rPr>
              <a:t> </a:t>
            </a:r>
            <a:r>
              <a:rPr lang="ru-RU" sz="4000" dirty="0">
                <a:solidFill>
                  <a:srgbClr val="FFFFCC"/>
                </a:solidFill>
              </a:rPr>
              <a:t>(ОГЭ по информатике</a:t>
            </a:r>
            <a:r>
              <a:rPr lang="ru-RU" sz="4000" dirty="0" smtClean="0">
                <a:solidFill>
                  <a:srgbClr val="FFFFCC"/>
                </a:solidFill>
              </a:rPr>
              <a:t>)</a:t>
            </a:r>
          </a:p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Анализ алгоритмов для исполнителя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4965" y="4559321"/>
            <a:ext cx="54034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FFCC"/>
                </a:solidFill>
              </a:rPr>
              <a:t>Презентацию выполнил</a:t>
            </a:r>
            <a:r>
              <a:rPr lang="en-US" sz="2000" dirty="0" smtClean="0"/>
              <a:t>: </a:t>
            </a:r>
            <a:r>
              <a:rPr lang="ru-RU" sz="2000" dirty="0" smtClean="0"/>
              <a:t>учитель математики и информатики МБОУ «Гимназия № 17» Меркулов Максим Олегович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1628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287" y="148255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Задание </a:t>
            </a:r>
            <a:r>
              <a:rPr lang="ru-RU" sz="4800" dirty="0" smtClean="0"/>
              <a:t>5 </a:t>
            </a:r>
            <a:r>
              <a:rPr lang="ru-RU" sz="2800" dirty="0" smtClean="0"/>
              <a:t>(ВИД №1)</a:t>
            </a:r>
            <a:endParaRPr lang="ru-RU" sz="48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45018" y="1783579"/>
            <a:ext cx="8158561" cy="33239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16376" y="5419981"/>
            <a:ext cx="2423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u="sng" dirty="0" smtClean="0">
                <a:solidFill>
                  <a:srgbClr val="FFFF00"/>
                </a:solidFill>
              </a:rPr>
              <a:t>Ответ</a:t>
            </a:r>
            <a:r>
              <a:rPr lang="en-US" sz="4800" u="sng" dirty="0" smtClean="0">
                <a:solidFill>
                  <a:srgbClr val="FFFF00"/>
                </a:solidFill>
              </a:rPr>
              <a:t>: </a:t>
            </a:r>
            <a:r>
              <a:rPr lang="ru-RU" sz="4800" u="sng" dirty="0" smtClean="0">
                <a:solidFill>
                  <a:srgbClr val="FFFF00"/>
                </a:solidFill>
              </a:rPr>
              <a:t>7</a:t>
            </a:r>
            <a:endParaRPr lang="ru-RU" sz="4800" u="sng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46365" y="2095983"/>
            <a:ext cx="77631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У исполнителя Бета две команды, которым присвоены номера: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</a:rPr>
              <a:t>1. прибавь 2;</a:t>
            </a:r>
            <a:endParaRPr lang="ru-RU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</a:rPr>
              <a:t>2. умножь на b</a:t>
            </a:r>
            <a:endParaRPr lang="ru-RU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b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 — неизвестное натуральное число; 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b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 ≥ 2).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Выполняя первую из них, Бета увеличивает число на экране на 2, а выполняя вторую, умножает это число на 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b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. Программа для исполнителя Бета — это последовательность номеров команд. Известно, что программа 11121 переводит число 4 в число 72. Определите значение 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b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9854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476" y="96004"/>
            <a:ext cx="9905998" cy="988213"/>
          </a:xfrm>
        </p:spPr>
        <p:txBody>
          <a:bodyPr/>
          <a:lstStyle/>
          <a:p>
            <a:pPr algn="ctr"/>
            <a:r>
              <a:rPr lang="ru-RU" dirty="0" smtClean="0"/>
              <a:t>Алгоритм решения задания </a:t>
            </a:r>
            <a:r>
              <a:rPr lang="ru-RU" dirty="0" smtClean="0"/>
              <a:t>5 </a:t>
            </a:r>
            <a:r>
              <a:rPr lang="ru-RU" sz="2800" dirty="0" smtClean="0"/>
              <a:t>(ВИД №1)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49229" y="979468"/>
            <a:ext cx="1115509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Последовательно рассмотрим все шаги программы (11121)</a:t>
            </a:r>
          </a:p>
          <a:p>
            <a:pPr algn="ctr"/>
            <a:endParaRPr lang="en-US" sz="28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ru-RU" sz="2400" dirty="0" smtClean="0"/>
              <a:t>Шаг </a:t>
            </a:r>
            <a:r>
              <a:rPr lang="en-US" sz="2400" dirty="0" smtClean="0"/>
              <a:t>1. </a:t>
            </a:r>
            <a:r>
              <a:rPr lang="ru-RU" sz="2400" dirty="0" smtClean="0"/>
              <a:t>Произведём первое сложение по команде 1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FF00"/>
                </a:solidFill>
              </a:rPr>
              <a:t>4 + 2 = 6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ru-RU" sz="2400" dirty="0" smtClean="0"/>
              <a:t>Шаг </a:t>
            </a:r>
            <a:r>
              <a:rPr lang="en-US" sz="2400" dirty="0" smtClean="0"/>
              <a:t>2. </a:t>
            </a:r>
            <a:r>
              <a:rPr lang="ru-RU" sz="2400" dirty="0" smtClean="0"/>
              <a:t>Произведём второе сложение по команде 1</a:t>
            </a:r>
            <a:r>
              <a:rPr lang="en-US" sz="2400" dirty="0" smtClean="0"/>
              <a:t>: </a:t>
            </a:r>
            <a:r>
              <a:rPr lang="ru-RU" sz="2400" dirty="0" smtClean="0">
                <a:solidFill>
                  <a:srgbClr val="FFFF00"/>
                </a:solidFill>
              </a:rPr>
              <a:t>6 + 2 = 8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Шаг 3. Произведём третье сложение по команде 1</a:t>
            </a:r>
            <a:r>
              <a:rPr lang="en-US" sz="2400" dirty="0" smtClean="0"/>
              <a:t>: </a:t>
            </a:r>
            <a:r>
              <a:rPr lang="ru-RU" sz="2400" dirty="0" smtClean="0">
                <a:solidFill>
                  <a:srgbClr val="FFFF00"/>
                </a:solidFill>
              </a:rPr>
              <a:t>8 + 2 = 10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Шаг 4. При выполнении четвёртого шага происходит умножение числа 10 на значение </a:t>
            </a:r>
            <a:r>
              <a:rPr lang="en-US" sz="2400" dirty="0" smtClean="0"/>
              <a:t>b: </a:t>
            </a:r>
            <a:r>
              <a:rPr lang="ru-RU" sz="2400" dirty="0" smtClean="0">
                <a:solidFill>
                  <a:srgbClr val="FFFF00"/>
                </a:solidFill>
              </a:rPr>
              <a:t>10 *</a:t>
            </a:r>
            <a:r>
              <a:rPr lang="en-US" sz="2400" dirty="0" smtClean="0">
                <a:solidFill>
                  <a:srgbClr val="FFFF00"/>
                </a:solidFill>
              </a:rPr>
              <a:t> b = …</a:t>
            </a:r>
          </a:p>
          <a:p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    </a:t>
            </a:r>
            <a:r>
              <a:rPr lang="ru-RU" sz="2400" dirty="0" smtClean="0"/>
              <a:t>Шаг </a:t>
            </a:r>
            <a:r>
              <a:rPr lang="en-US" sz="2400" dirty="0" smtClean="0"/>
              <a:t>5. </a:t>
            </a:r>
            <a:r>
              <a:rPr lang="ru-RU" sz="2400" dirty="0" smtClean="0"/>
              <a:t>При выполнении последнего шага происходит действие сложения неизвестного нам числа</a:t>
            </a:r>
            <a:r>
              <a:rPr lang="en-US" sz="2400" dirty="0" smtClean="0"/>
              <a:t>, </a:t>
            </a:r>
            <a:r>
              <a:rPr lang="ru-RU" sz="2400" dirty="0" smtClean="0"/>
              <a:t>полученного на 4 шаге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FF00"/>
                </a:solidFill>
              </a:rPr>
              <a:t>… + 2 = 72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Задаёмся вопросом</a:t>
            </a:r>
            <a:r>
              <a:rPr lang="en-US" sz="2400" dirty="0" smtClean="0">
                <a:solidFill>
                  <a:srgbClr val="FFFF00"/>
                </a:solidFill>
              </a:rPr>
              <a:t>: </a:t>
            </a:r>
            <a:r>
              <a:rPr lang="ru-RU" sz="2400" dirty="0" smtClean="0">
                <a:solidFill>
                  <a:srgbClr val="FFFF00"/>
                </a:solidFill>
              </a:rPr>
              <a:t>К какому числу нужно прибавить 2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ru-RU" sz="2400" dirty="0" smtClean="0">
                <a:solidFill>
                  <a:srgbClr val="FFFF00"/>
                </a:solidFill>
              </a:rPr>
              <a:t>чтобы получилось 72? </a:t>
            </a:r>
            <a:endParaRPr lang="en-US" sz="2400" dirty="0" smtClean="0">
              <a:solidFill>
                <a:srgbClr val="FFFF00"/>
              </a:solidFill>
            </a:endParaRPr>
          </a:p>
          <a:p>
            <a:pPr algn="ctr"/>
            <a:r>
              <a:rPr lang="ru-RU" sz="2000" u="sng" dirty="0" smtClean="0"/>
              <a:t>Логично</a:t>
            </a:r>
            <a:r>
              <a:rPr lang="en-US" sz="2000" u="sng" dirty="0" smtClean="0"/>
              <a:t>, </a:t>
            </a:r>
            <a:r>
              <a:rPr lang="ru-RU" sz="2000" u="sng" dirty="0" smtClean="0"/>
              <a:t>что к числу 70</a:t>
            </a:r>
            <a:r>
              <a:rPr lang="ru-RU" sz="2000" dirty="0" smtClean="0"/>
              <a:t>. </a:t>
            </a:r>
          </a:p>
          <a:p>
            <a:pPr algn="just"/>
            <a:r>
              <a:rPr lang="ru-RU" sz="2400" dirty="0" smtClean="0"/>
              <a:t>Теперь мы можем подставить число 70 в результат 4 шага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FF00"/>
                </a:solidFill>
              </a:rPr>
              <a:t>10 * b = 70</a:t>
            </a:r>
          </a:p>
          <a:p>
            <a:pPr algn="just"/>
            <a:r>
              <a:rPr lang="ru-RU" sz="2400" dirty="0" smtClean="0"/>
              <a:t>Находим значение </a:t>
            </a:r>
            <a:r>
              <a:rPr lang="en-US" sz="2400" dirty="0" smtClean="0"/>
              <a:t>b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FF00"/>
                </a:solidFill>
              </a:rPr>
              <a:t>b = 70 : 10; </a:t>
            </a:r>
            <a:r>
              <a:rPr lang="ru-RU" sz="2400" dirty="0" smtClean="0">
                <a:solidFill>
                  <a:srgbClr val="FFFF00"/>
                </a:solidFill>
              </a:rPr>
              <a:t>Отсюда </a:t>
            </a:r>
            <a:r>
              <a:rPr lang="en-US" sz="2400" dirty="0" smtClean="0">
                <a:solidFill>
                  <a:srgbClr val="FFFF00"/>
                </a:solidFill>
              </a:rPr>
              <a:t>b = 7</a:t>
            </a:r>
          </a:p>
          <a:p>
            <a:pPr algn="ctr"/>
            <a:r>
              <a:rPr lang="ru-RU" sz="3200" u="sng" dirty="0" smtClean="0">
                <a:solidFill>
                  <a:srgbClr val="FFFF00"/>
                </a:solidFill>
              </a:rPr>
              <a:t>Ответ</a:t>
            </a:r>
            <a:r>
              <a:rPr lang="en-US" sz="3200" u="sng" dirty="0" smtClean="0">
                <a:solidFill>
                  <a:srgbClr val="FFFF00"/>
                </a:solidFill>
              </a:rPr>
              <a:t>: </a:t>
            </a:r>
            <a:r>
              <a:rPr lang="en-US" sz="3200" u="sng" dirty="0">
                <a:solidFill>
                  <a:srgbClr val="FFFF00"/>
                </a:solidFill>
              </a:rPr>
              <a:t>7</a:t>
            </a:r>
            <a:endParaRPr lang="en-US" sz="3600" u="sng" dirty="0" smtClean="0">
              <a:solidFill>
                <a:srgbClr val="FFFF00"/>
              </a:solidFill>
            </a:endParaRPr>
          </a:p>
          <a:p>
            <a:pPr algn="ctr"/>
            <a:endParaRPr lang="ru-RU" sz="3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51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122130"/>
            <a:ext cx="9905998" cy="9229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Алгоритм решения задания 5 (вид №1) </a:t>
            </a:r>
            <a:r>
              <a:rPr lang="ru-RU" sz="3200" u="sng" dirty="0" smtClean="0"/>
              <a:t>Способ 2</a:t>
            </a:r>
            <a:endParaRPr lang="ru-RU" sz="3200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3" y="1045029"/>
            <a:ext cx="9905999" cy="56431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1) </a:t>
            </a:r>
            <a:r>
              <a:rPr lang="ru-RU" dirty="0" smtClean="0"/>
              <a:t>Заметим</a:t>
            </a:r>
            <a:r>
              <a:rPr lang="en-US" dirty="0" smtClean="0"/>
              <a:t>, </a:t>
            </a:r>
            <a:r>
              <a:rPr lang="ru-RU" dirty="0" smtClean="0"/>
              <a:t>что первые три действия команды это сложение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4+2+2+2 = 10</a:t>
            </a:r>
          </a:p>
          <a:p>
            <a:pPr marL="0" indent="0">
              <a:buNone/>
            </a:pPr>
            <a:r>
              <a:rPr lang="en-US" dirty="0" smtClean="0"/>
              <a:t>2) </a:t>
            </a:r>
            <a:r>
              <a:rPr lang="ru-RU" dirty="0" smtClean="0"/>
              <a:t>Для двух оставшихся действий составим уравнение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10*b + 2 = 72</a:t>
            </a:r>
          </a:p>
          <a:p>
            <a:pPr marL="0" indent="0">
              <a:buNone/>
            </a:pPr>
            <a:r>
              <a:rPr lang="en-US" dirty="0" smtClean="0"/>
              <a:t>3) </a:t>
            </a:r>
            <a:r>
              <a:rPr lang="ru-RU" dirty="0" smtClean="0"/>
              <a:t>Решим уравнение</a:t>
            </a:r>
            <a:r>
              <a:rPr lang="en-US" dirty="0" smtClean="0"/>
              <a:t>, </a:t>
            </a:r>
            <a:r>
              <a:rPr lang="ru-RU" dirty="0" smtClean="0"/>
              <a:t>вычислим значение </a:t>
            </a:r>
            <a:r>
              <a:rPr lang="en-US" dirty="0" smtClean="0"/>
              <a:t>b: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10*b = 72 - 2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10*b = 70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b = 70/10,   </a:t>
            </a:r>
            <a:r>
              <a:rPr lang="en-US" sz="2800" u="sng" dirty="0" smtClean="0">
                <a:solidFill>
                  <a:srgbClr val="FFFF00"/>
                </a:solidFill>
              </a:rPr>
              <a:t>b = 7</a:t>
            </a:r>
          </a:p>
          <a:p>
            <a:pPr marL="0" indent="0" algn="ctr">
              <a:buNone/>
            </a:pPr>
            <a:r>
              <a:rPr lang="ru-RU" sz="4400" u="sng" dirty="0" smtClean="0">
                <a:solidFill>
                  <a:srgbClr val="FFFF00"/>
                </a:solidFill>
              </a:rPr>
              <a:t>Ответ</a:t>
            </a:r>
            <a:r>
              <a:rPr lang="en-US" sz="4400" u="sng" dirty="0" smtClean="0">
                <a:solidFill>
                  <a:srgbClr val="FFFF00"/>
                </a:solidFill>
              </a:rPr>
              <a:t>: 7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994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122130"/>
            <a:ext cx="9905998" cy="1478570"/>
          </a:xfrm>
        </p:spPr>
        <p:txBody>
          <a:bodyPr/>
          <a:lstStyle/>
          <a:p>
            <a:pPr algn="ctr"/>
            <a:r>
              <a:rPr lang="ru-RU" dirty="0" smtClean="0"/>
              <a:t>Задание 5 </a:t>
            </a:r>
            <a:r>
              <a:rPr lang="ru-RU" sz="2800" dirty="0" smtClean="0"/>
              <a:t>(вид № 2)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39081" y="1783579"/>
            <a:ext cx="9310662" cy="33239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У исполнителя </a:t>
            </a:r>
            <a:r>
              <a:rPr lang="ru-RU" sz="2000" dirty="0" err="1">
                <a:solidFill>
                  <a:srgbClr val="000000"/>
                </a:solidFill>
                <a:latin typeface="Verdana" panose="020B0604030504040204" pitchFamily="34" charset="0"/>
              </a:rPr>
              <a:t>Квадратор</a:t>
            </a: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 две команды, которым присвоены номера:</a:t>
            </a:r>
          </a:p>
          <a:p>
            <a:pPr algn="just"/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1. прибавь 1</a:t>
            </a:r>
            <a:endParaRPr lang="ru-RU" sz="20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2. возведи в квадрат</a:t>
            </a:r>
            <a:endParaRPr lang="ru-RU" sz="20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Первая из них увеличивает число на экране на 1, вторая возводит его во вторую степень.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Составьте алгоритм получения 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из числа 3 числа 84</a:t>
            </a: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, содержащий не более 5 команд. В ответе запишите только номера команд</a:t>
            </a:r>
            <a:r>
              <a:rPr lang="ru-RU" sz="20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Если таких алгоритмов более одного, то запишите любой из них.</a:t>
            </a:r>
            <a:endParaRPr lang="ru-RU" sz="20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36869" y="5538651"/>
            <a:ext cx="30921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u="sng" dirty="0" smtClean="0">
                <a:solidFill>
                  <a:srgbClr val="FFFF00"/>
                </a:solidFill>
              </a:rPr>
              <a:t>Ответ</a:t>
            </a:r>
            <a:r>
              <a:rPr lang="en-US" sz="4000" u="sng" dirty="0" smtClean="0">
                <a:solidFill>
                  <a:srgbClr val="FFFF00"/>
                </a:solidFill>
              </a:rPr>
              <a:t>: 22111</a:t>
            </a:r>
            <a:endParaRPr lang="ru-RU" sz="4000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486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00507"/>
            <a:ext cx="9905998" cy="766144"/>
          </a:xfrm>
        </p:spPr>
        <p:txBody>
          <a:bodyPr/>
          <a:lstStyle/>
          <a:p>
            <a:pPr algn="ctr"/>
            <a:r>
              <a:rPr lang="ru-RU" dirty="0" smtClean="0"/>
              <a:t>Алгоритм решения задания №5 </a:t>
            </a:r>
            <a:r>
              <a:rPr lang="ru-RU" sz="2800" dirty="0" smtClean="0"/>
              <a:t>(вид № 2)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0263" y="1071154"/>
            <a:ext cx="10933611" cy="569540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3200" dirty="0" smtClean="0"/>
              <a:t>Будем выполнять действия последовательно</a:t>
            </a:r>
            <a:r>
              <a:rPr lang="en-US" sz="3200" dirty="0" smtClean="0"/>
              <a:t>:</a:t>
            </a:r>
          </a:p>
          <a:p>
            <a:pPr marL="0" indent="0">
              <a:buNone/>
            </a:pPr>
            <a:r>
              <a:rPr lang="ru-RU" sz="2800" dirty="0" smtClean="0"/>
              <a:t>Не каждое число является квадратом целого числа</a:t>
            </a:r>
            <a:r>
              <a:rPr lang="ru-RU" sz="2800" dirty="0" smtClean="0"/>
              <a:t>. Рассмотрим число 84</a:t>
            </a:r>
            <a:r>
              <a:rPr lang="en-US" sz="2800" dirty="0" smtClean="0"/>
              <a:t>: </a:t>
            </a:r>
            <a:r>
              <a:rPr lang="ru-RU" sz="2800" dirty="0" smtClean="0"/>
              <a:t>оно не является квадратом целого числа. Ближайшим квадратом целого числа является 81 (</a:t>
            </a:r>
            <a:r>
              <a:rPr lang="en-US" sz="2800" dirty="0" smtClean="0"/>
              <a:t>9 * 9 = 81</a:t>
            </a:r>
            <a:r>
              <a:rPr lang="ru-RU" sz="2800" dirty="0" smtClean="0"/>
              <a:t>). При этом</a:t>
            </a:r>
            <a:r>
              <a:rPr lang="en-US" sz="2800" dirty="0" smtClean="0"/>
              <a:t>, </a:t>
            </a:r>
            <a:r>
              <a:rPr lang="ru-RU" sz="2800" dirty="0" smtClean="0"/>
              <a:t>число 9 является квадратом числа 3</a:t>
            </a:r>
            <a:r>
              <a:rPr lang="en-US" sz="2800" dirty="0" smtClean="0"/>
              <a:t> (3 * 3 = 9)</a:t>
            </a:r>
            <a:r>
              <a:rPr lang="ru-RU" sz="2800" dirty="0" smtClean="0"/>
              <a:t>. Таким образом</a:t>
            </a:r>
            <a:r>
              <a:rPr lang="en-US" sz="2800" dirty="0" smtClean="0"/>
              <a:t>, </a:t>
            </a:r>
            <a:r>
              <a:rPr lang="ru-RU" sz="2800" dirty="0" smtClean="0"/>
              <a:t>команды будут распределяться следующим образом</a:t>
            </a:r>
            <a:r>
              <a:rPr lang="en-US" sz="2800" dirty="0" smtClean="0"/>
              <a:t>:</a:t>
            </a:r>
          </a:p>
          <a:p>
            <a:pPr marL="457200" indent="-457200" algn="ctr">
              <a:buAutoNum type="arabicParenR"/>
            </a:pPr>
            <a:r>
              <a:rPr lang="en-US" sz="2800" dirty="0" smtClean="0">
                <a:solidFill>
                  <a:srgbClr val="FFFF00"/>
                </a:solidFill>
              </a:rPr>
              <a:t>3 * 3 = 9 (</a:t>
            </a:r>
            <a:r>
              <a:rPr lang="ru-RU" sz="2800" dirty="0" smtClean="0">
                <a:solidFill>
                  <a:srgbClr val="FFFF00"/>
                </a:solidFill>
              </a:rPr>
              <a:t>команда 2)</a:t>
            </a:r>
          </a:p>
          <a:p>
            <a:pPr marL="457200" indent="-457200" algn="ctr">
              <a:buAutoNum type="arabicParenR"/>
            </a:pPr>
            <a:r>
              <a:rPr lang="ru-RU" sz="2800" dirty="0" smtClean="0">
                <a:solidFill>
                  <a:srgbClr val="FFFF00"/>
                </a:solidFill>
              </a:rPr>
              <a:t>9 * 9 = 81 (команда 2)</a:t>
            </a:r>
          </a:p>
          <a:p>
            <a:pPr marL="457200" indent="-457200" algn="ctr">
              <a:buAutoNum type="arabicParenR"/>
            </a:pPr>
            <a:r>
              <a:rPr lang="ru-RU" sz="2800" dirty="0" smtClean="0">
                <a:solidFill>
                  <a:srgbClr val="FFFF00"/>
                </a:solidFill>
              </a:rPr>
              <a:t>81 + 1 = 82 (команда 1)</a:t>
            </a:r>
          </a:p>
          <a:p>
            <a:pPr marL="457200" indent="-457200" algn="ctr">
              <a:buAutoNum type="arabicParenR"/>
            </a:pPr>
            <a:r>
              <a:rPr lang="ru-RU" sz="2800" dirty="0" smtClean="0">
                <a:solidFill>
                  <a:srgbClr val="FFFF00"/>
                </a:solidFill>
              </a:rPr>
              <a:t>82 + 1 = 83 (команда 1)</a:t>
            </a:r>
          </a:p>
          <a:p>
            <a:pPr marL="457200" indent="-457200" algn="ctr">
              <a:buAutoNum type="arabicParenR"/>
            </a:pPr>
            <a:r>
              <a:rPr lang="ru-RU" sz="2800" dirty="0" smtClean="0">
                <a:solidFill>
                  <a:srgbClr val="FFFF00"/>
                </a:solidFill>
              </a:rPr>
              <a:t>83 + 1 = 84 (команда 1)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3800" u="sng" dirty="0" smtClean="0">
                <a:solidFill>
                  <a:srgbClr val="FFFF00"/>
                </a:solidFill>
              </a:rPr>
              <a:t>Ответ </a:t>
            </a:r>
            <a:r>
              <a:rPr lang="ru-RU" sz="3800" u="sng" dirty="0" smtClean="0">
                <a:solidFill>
                  <a:srgbClr val="FFFF00"/>
                </a:solidFill>
              </a:rPr>
              <a:t>на задачу</a:t>
            </a:r>
            <a:r>
              <a:rPr lang="en-US" sz="3800" u="sng" dirty="0" smtClean="0">
                <a:solidFill>
                  <a:srgbClr val="FFFF00"/>
                </a:solidFill>
              </a:rPr>
              <a:t>:</a:t>
            </a:r>
            <a:r>
              <a:rPr lang="ru-RU" sz="3800" u="sng" dirty="0" smtClean="0">
                <a:solidFill>
                  <a:srgbClr val="FFFF00"/>
                </a:solidFill>
              </a:rPr>
              <a:t> 22111</a:t>
            </a:r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2705792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9162" y="2408130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БЛАГОДАРЮ ЗА ВНИМАНИЕ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7050489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135</TotalTime>
  <Words>466</Words>
  <Application>Microsoft Office PowerPoint</Application>
  <PresentationFormat>Широкоэкранный</PresentationFormat>
  <Paragraphs>54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Times New Roman</vt:lpstr>
      <vt:lpstr>Trebuchet MS</vt:lpstr>
      <vt:lpstr>Tw Cen MT</vt:lpstr>
      <vt:lpstr>Verdana</vt:lpstr>
      <vt:lpstr>Контур</vt:lpstr>
      <vt:lpstr>Презентация PowerPoint</vt:lpstr>
      <vt:lpstr>Задание 5 (ВИД №1)</vt:lpstr>
      <vt:lpstr>Алгоритм решения задания 5 (ВИД №1)</vt:lpstr>
      <vt:lpstr>Алгоритм решения задания 5 (вид №1) Способ 2</vt:lpstr>
      <vt:lpstr>Задание 5 (вид № 2)</vt:lpstr>
      <vt:lpstr>Алгоритм решения задания №5 (вид № 2)</vt:lpstr>
      <vt:lpstr>БЛАГОДАРЮ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</dc:creator>
  <cp:lastModifiedBy>Макс</cp:lastModifiedBy>
  <cp:revision>16</cp:revision>
  <dcterms:created xsi:type="dcterms:W3CDTF">2021-11-03T19:49:34Z</dcterms:created>
  <dcterms:modified xsi:type="dcterms:W3CDTF">2021-11-04T22:05:03Z</dcterms:modified>
</cp:coreProperties>
</file>