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284" r:id="rId2"/>
    <p:sldId id="285" r:id="rId3"/>
    <p:sldId id="286" r:id="rId4"/>
    <p:sldId id="268" r:id="rId5"/>
    <p:sldId id="287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0488D-103C-4716-9FF4-6FF20038F3E4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61F01-A4FE-403D-A3F8-D93BEF5D8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4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0B981-94DC-4715-A1F5-853D488F5C0B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F4D64-0D02-455C-AD05-E291815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5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44"/>
                    </a14:imgEffect>
                    <a14:imgEffect>
                      <a14:saturation sat="10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129" y="1113817"/>
            <a:ext cx="7255380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0723" y="4493042"/>
            <a:ext cx="4383993" cy="108960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8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44"/>
                    </a14:imgEffect>
                    <a14:imgEffect>
                      <a14:saturation sat="10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1" y="561682"/>
            <a:ext cx="75411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21" y="2022181"/>
            <a:ext cx="7541129" cy="33274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8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44"/>
                    </a14:imgEffect>
                    <a14:imgEffect>
                      <a14:saturation sat="10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30" y="402233"/>
            <a:ext cx="7973181" cy="734359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430" y="1265149"/>
            <a:ext cx="7973181" cy="417852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32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3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541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79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59527" y="522340"/>
            <a:ext cx="7384473" cy="2387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CC"/>
                </a:solidFill>
                <a:latin typeface="+mn-lt"/>
              </a:rPr>
              <a:t>Задание 1 (ОГЭ по информатике) </a:t>
            </a:r>
            <a:r>
              <a:rPr lang="ru-RU" sz="4000" dirty="0" smtClean="0">
                <a:latin typeface="+mn-lt"/>
              </a:rPr>
              <a:t>Информационный </a:t>
            </a:r>
            <a:r>
              <a:rPr lang="ru-RU" sz="4000" dirty="0">
                <a:latin typeface="+mn-lt"/>
              </a:rPr>
              <a:t>объём </a:t>
            </a:r>
            <a:r>
              <a:rPr lang="ru-RU" sz="4000" dirty="0" smtClean="0">
                <a:latin typeface="+mn-lt"/>
              </a:rPr>
              <a:t>текста</a:t>
            </a:r>
            <a:endParaRPr lang="ru-RU" sz="4000" dirty="0">
              <a:latin typeface="+mn-lt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584173" y="5271646"/>
            <a:ext cx="55598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+mn-lt"/>
              </a:rPr>
              <a:t>Презентацию выполнил</a:t>
            </a:r>
            <a:r>
              <a:rPr lang="en-US" sz="2000" dirty="0" smtClean="0">
                <a:latin typeface="+mn-lt"/>
              </a:rPr>
              <a:t>: </a:t>
            </a:r>
            <a:r>
              <a:rPr lang="ru-RU" sz="2000" dirty="0" smtClean="0">
                <a:latin typeface="+mn-lt"/>
              </a:rPr>
              <a:t>учитель математики и информатики МБОУ «Гимназия №17» Меркулов Максим Олегович</a:t>
            </a:r>
            <a:endParaRPr lang="ru-RU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472" y="132191"/>
            <a:ext cx="4779820" cy="87919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 (вид № 1)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0328" y="1164739"/>
            <a:ext cx="8035635" cy="38727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88872" rIns="91440" bIns="88872" numCol="1" anchor="ctr" anchorCtr="0" compatLnSpc="1">
            <a:prstTxWarp prst="textNoShape">
              <a:avLst/>
            </a:prstTxWarp>
            <a:spAutoFit/>
          </a:bodyPr>
          <a:lstStyle>
            <a:lvl1pPr indent="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кодировке КОИ-8 каждый символ кодируется 8 битами. Андрей написал текст (в нём нет лишних пробелов)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1666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«Обь</a:t>
            </a:r>
            <a:r>
              <a:rPr lang="en-US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Лена</a:t>
            </a:r>
            <a:r>
              <a:rPr lang="en-US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Волга</a:t>
            </a:r>
            <a:r>
              <a:rPr lang="en-US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en-US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Макензи</a:t>
            </a:r>
            <a:r>
              <a:rPr lang="en-US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Амазонка - реки».</a:t>
            </a: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вычеркнул из списка название одной из рек. Заодно он вычеркнул ставшие лишними запятые и пробелы</a:t>
            </a:r>
            <a:r>
              <a:rPr kumimoji="0" lang="ru-RU" alt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два пробела не должны идти подряд. </a:t>
            </a: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этом размер нового предложения в данной кодировке оказался на 8 байтов меньше</a:t>
            </a:r>
            <a:r>
              <a:rPr lang="en-US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размер исходного предложения. Напишите в ответе вычеркнутое название реки.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909" y="5338588"/>
            <a:ext cx="33389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Ответ</a:t>
            </a:r>
            <a:r>
              <a:rPr lang="en-US" sz="4000" dirty="0" smtClean="0"/>
              <a:t>: </a:t>
            </a:r>
            <a:r>
              <a:rPr lang="ru-RU" sz="4000" i="1" dirty="0" smtClean="0">
                <a:solidFill>
                  <a:srgbClr val="002060"/>
                </a:solidFill>
              </a:rPr>
              <a:t>Москва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458" y="0"/>
            <a:ext cx="7541129" cy="893045"/>
          </a:xfrm>
        </p:spPr>
        <p:txBody>
          <a:bodyPr/>
          <a:lstStyle/>
          <a:p>
            <a:r>
              <a:rPr lang="ru-RU" dirty="0" smtClean="0"/>
              <a:t>Алгоритм решения задания 1 (вид № 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762000"/>
            <a:ext cx="8769928" cy="6096000"/>
          </a:xfrm>
        </p:spPr>
        <p:txBody>
          <a:bodyPr/>
          <a:lstStyle/>
          <a:p>
            <a:r>
              <a:rPr lang="ru-RU" dirty="0" smtClean="0"/>
              <a:t>1) Переводим начальное значение кодировки символа (8 бит) и значение кодировки в новом предложении (8 байт) к единой единице измерения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8 </a:t>
            </a:r>
            <a:r>
              <a:rPr lang="ru-RU" dirty="0" smtClean="0"/>
              <a:t>бит = 1 байт</a:t>
            </a:r>
          </a:p>
          <a:p>
            <a:pPr algn="just"/>
            <a:r>
              <a:rPr lang="ru-RU" dirty="0" smtClean="0"/>
              <a:t>2) Необходимо обратить внимание</a:t>
            </a:r>
            <a:r>
              <a:rPr lang="en-US" dirty="0" smtClean="0"/>
              <a:t>, </a:t>
            </a:r>
            <a:r>
              <a:rPr lang="ru-RU" dirty="0" smtClean="0"/>
              <a:t>что ученик вычёркивает только ОДНУ запятую и только ОДИН пробел. </a:t>
            </a:r>
          </a:p>
          <a:p>
            <a:pPr algn="just"/>
            <a:r>
              <a:rPr lang="ru-RU" dirty="0" smtClean="0"/>
              <a:t>3) Рассматриваем структуру вычеркнутой части</a:t>
            </a:r>
            <a:r>
              <a:rPr lang="en-US" dirty="0" smtClean="0"/>
              <a:t>, </a:t>
            </a:r>
            <a:r>
              <a:rPr lang="ru-RU" dirty="0" smtClean="0"/>
              <a:t>состоящей из </a:t>
            </a:r>
            <a:r>
              <a:rPr lang="en-US" dirty="0" smtClean="0"/>
              <a:t>8 </a:t>
            </a:r>
            <a:r>
              <a:rPr lang="ru-RU" dirty="0" smtClean="0"/>
              <a:t>байт</a:t>
            </a:r>
            <a:r>
              <a:rPr lang="en-US" dirty="0" smtClean="0"/>
              <a:t>: </a:t>
            </a:r>
            <a:r>
              <a:rPr lang="ru-RU" dirty="0" smtClean="0"/>
              <a:t>1 байт занимает запятая</a:t>
            </a:r>
            <a:r>
              <a:rPr lang="en-US" dirty="0" smtClean="0"/>
              <a:t>, </a:t>
            </a:r>
            <a:r>
              <a:rPr lang="ru-RU" dirty="0" smtClean="0"/>
              <a:t>1 байт занимает пробел и соответственно оставшиеся 6 байт уходят на слово.</a:t>
            </a:r>
          </a:p>
          <a:p>
            <a:pPr marL="0" indent="0" algn="ctr">
              <a:buNone/>
            </a:pPr>
            <a:r>
              <a:rPr lang="ru-RU" dirty="0" smtClean="0"/>
              <a:t>8 байт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algn="just"/>
            <a:r>
              <a:rPr lang="ru-RU" dirty="0" smtClean="0"/>
              <a:t>4) Необходимо узнать сколько в слове букв. Зная</a:t>
            </a:r>
            <a:r>
              <a:rPr lang="en-US" dirty="0" smtClean="0"/>
              <a:t>, </a:t>
            </a:r>
            <a:r>
              <a:rPr lang="ru-RU" dirty="0" smtClean="0"/>
              <a:t>что каждый символ кодируется 1 байтом</a:t>
            </a:r>
            <a:r>
              <a:rPr lang="en-US" dirty="0" smtClean="0"/>
              <a:t>, </a:t>
            </a:r>
            <a:r>
              <a:rPr lang="ru-RU" dirty="0" smtClean="0"/>
              <a:t>количество букв в слове</a:t>
            </a:r>
            <a:r>
              <a:rPr lang="en-US" dirty="0" smtClean="0"/>
              <a:t>: </a:t>
            </a:r>
            <a:r>
              <a:rPr lang="ru-RU" dirty="0" smtClean="0"/>
              <a:t>6</a:t>
            </a:r>
            <a:r>
              <a:rPr lang="en-US" dirty="0" smtClean="0"/>
              <a:t> : 1 =</a:t>
            </a:r>
            <a:r>
              <a:rPr lang="ru-RU" dirty="0" smtClean="0"/>
              <a:t> </a:t>
            </a:r>
            <a:r>
              <a:rPr lang="en-US" dirty="0" smtClean="0"/>
              <a:t>6 </a:t>
            </a:r>
            <a:r>
              <a:rPr lang="ru-RU" dirty="0" smtClean="0"/>
              <a:t>букв </a:t>
            </a:r>
          </a:p>
          <a:p>
            <a:pPr marL="0" indent="0" algn="just">
              <a:buNone/>
            </a:pPr>
            <a:r>
              <a:rPr lang="ru-RU" dirty="0" smtClean="0"/>
              <a:t>Таким образом</a:t>
            </a:r>
            <a:r>
              <a:rPr lang="en-US" dirty="0" smtClean="0"/>
              <a:t>, </a:t>
            </a:r>
            <a:r>
              <a:rPr lang="ru-RU" dirty="0" smtClean="0"/>
              <a:t>слово вычеркнутое из списка</a:t>
            </a:r>
            <a:r>
              <a:rPr lang="en-US" dirty="0" smtClean="0"/>
              <a:t>,</a:t>
            </a:r>
            <a:r>
              <a:rPr lang="ru-RU" dirty="0" smtClean="0"/>
              <a:t> состоящее из 6 букв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383971" y="3952296"/>
            <a:ext cx="734292" cy="3879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20491" y="3952296"/>
            <a:ext cx="0" cy="4987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50428" y="3957753"/>
            <a:ext cx="692728" cy="3879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84216" y="4475019"/>
            <a:ext cx="1745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Запятая (1 байт)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51118" y="4475019"/>
            <a:ext cx="1745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Пробел (1 байт)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18020" y="4475019"/>
            <a:ext cx="158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Слово (6 байт)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5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5" y="1103506"/>
            <a:ext cx="7860238" cy="1999912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</a:rPr>
              <a:t>В одной из кодировок </a:t>
            </a:r>
            <a:r>
              <a:rPr lang="en-US" sz="3200" b="0" dirty="0" smtClean="0">
                <a:solidFill>
                  <a:schemeClr val="tx1"/>
                </a:solidFill>
              </a:rPr>
              <a:t>Unicode </a:t>
            </a:r>
            <a:r>
              <a:rPr lang="ru-RU" sz="3200" b="0" dirty="0" smtClean="0">
                <a:solidFill>
                  <a:schemeClr val="tx1"/>
                </a:solidFill>
              </a:rPr>
              <a:t>каждый символ кодируется 16 битами. Определите размер в байтах следующего предложения в данной кодировке</a:t>
            </a:r>
            <a:r>
              <a:rPr lang="en-US" sz="3200" b="0" dirty="0" smtClean="0">
                <a:solidFill>
                  <a:schemeClr val="tx1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6658980" y="5051172"/>
            <a:ext cx="1919215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84</a:t>
            </a:r>
            <a:r>
              <a:rPr lang="ru-RU" sz="2400" dirty="0" smtClean="0">
                <a:solidFill>
                  <a:schemeClr val="tx1"/>
                </a:solidFill>
              </a:rPr>
              <a:t> байта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572512" y="5051173"/>
            <a:ext cx="1919215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44 </a:t>
            </a:r>
            <a:r>
              <a:rPr lang="ru-RU" sz="2400" dirty="0" smtClean="0"/>
              <a:t>байта</a:t>
            </a:r>
            <a:endParaRPr lang="ru-RU" sz="24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523477" y="5051172"/>
            <a:ext cx="1919215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88 байт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66345" y="5051175"/>
            <a:ext cx="1919215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57 байт</a:t>
            </a:r>
            <a:endParaRPr lang="ru-RU" sz="24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37972" y="3227670"/>
            <a:ext cx="7716983" cy="1163491"/>
          </a:xfrm>
          <a:prstGeom prst="roundRect">
            <a:avLst>
              <a:gd name="adj" fmla="val 1027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Слух обо мне пройдёт по всей Руси великой.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6044" y="259249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Задание №1 (вид № 2)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816" y="5798832"/>
            <a:ext cx="3215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Ответ</a:t>
            </a:r>
            <a:r>
              <a:rPr lang="en-US" sz="3600" dirty="0" smtClean="0">
                <a:solidFill>
                  <a:srgbClr val="FFFF00"/>
                </a:solidFill>
              </a:rPr>
              <a:t>: </a:t>
            </a:r>
            <a:r>
              <a:rPr lang="ru-RU" sz="3600" dirty="0" smtClean="0">
                <a:solidFill>
                  <a:srgbClr val="FFFF00"/>
                </a:solidFill>
              </a:rPr>
              <a:t>84 байта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21" y="104482"/>
            <a:ext cx="7541129" cy="62980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Алгоритм решения задания 1 (вид № 2) </a:t>
            </a:r>
            <a:r>
              <a:rPr lang="ru-RU" sz="2800" u="sng" dirty="0" smtClean="0"/>
              <a:t>способ 1</a:t>
            </a:r>
            <a:endParaRPr lang="ru-RU" sz="2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845127"/>
            <a:ext cx="8617527" cy="6012873"/>
          </a:xfrm>
        </p:spPr>
        <p:txBody>
          <a:bodyPr/>
          <a:lstStyle/>
          <a:p>
            <a:r>
              <a:rPr lang="ru-RU" dirty="0" smtClean="0"/>
              <a:t>1) Необходимо посчитать количество символов в данном предложении (под символами подразумеваются все буквы</a:t>
            </a:r>
            <a:r>
              <a:rPr lang="en-US" dirty="0" smtClean="0"/>
              <a:t>, </a:t>
            </a:r>
            <a:r>
              <a:rPr lang="ru-RU" dirty="0" smtClean="0"/>
              <a:t>запятые</a:t>
            </a:r>
            <a:r>
              <a:rPr lang="en-US" dirty="0" smtClean="0"/>
              <a:t>, </a:t>
            </a:r>
            <a:r>
              <a:rPr lang="ru-RU" dirty="0" smtClean="0"/>
              <a:t>пробелы</a:t>
            </a:r>
            <a:r>
              <a:rPr lang="en-US" dirty="0" smtClean="0"/>
              <a:t>, </a:t>
            </a:r>
            <a:r>
              <a:rPr lang="ru-RU" dirty="0" smtClean="0"/>
              <a:t>точки и т.д.). В данном предложении 42 символа.</a:t>
            </a:r>
          </a:p>
          <a:p>
            <a:r>
              <a:rPr lang="ru-RU" dirty="0" smtClean="0"/>
              <a:t>2) Т.к. информационный объём необходимо вычислить в байтах</a:t>
            </a:r>
            <a:r>
              <a:rPr lang="en-US" dirty="0" smtClean="0"/>
              <a:t>, </a:t>
            </a:r>
            <a:r>
              <a:rPr lang="ru-RU" dirty="0" smtClean="0"/>
              <a:t>переведём 16 бит в байты</a:t>
            </a:r>
            <a:r>
              <a:rPr lang="en-US" dirty="0" smtClean="0"/>
              <a:t>: </a:t>
            </a:r>
            <a:r>
              <a:rPr lang="ru-RU" dirty="0" smtClean="0"/>
              <a:t>16 бит = 2 байта (1 </a:t>
            </a:r>
            <a:r>
              <a:rPr lang="ru-RU" dirty="0"/>
              <a:t>б</a:t>
            </a:r>
            <a:r>
              <a:rPr lang="ru-RU" dirty="0" smtClean="0"/>
              <a:t>айт = 8 бит)</a:t>
            </a:r>
          </a:p>
          <a:p>
            <a:r>
              <a:rPr lang="ru-RU" dirty="0" smtClean="0"/>
              <a:t>3) Найдём информационный объём предложения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I = 42 *2 = </a:t>
            </a:r>
            <a:r>
              <a:rPr lang="en-US" sz="2800" u="sng" dirty="0" smtClean="0">
                <a:solidFill>
                  <a:srgbClr val="FFFF00"/>
                </a:solidFill>
              </a:rPr>
              <a:t>84 </a:t>
            </a:r>
            <a:r>
              <a:rPr lang="ru-RU" sz="2800" u="sng" dirty="0" smtClean="0">
                <a:solidFill>
                  <a:srgbClr val="FFFF00"/>
                </a:solidFill>
              </a:rPr>
              <a:t>байта</a:t>
            </a:r>
            <a:endParaRPr lang="ru-RU" sz="2800" u="sng" dirty="0" smtClean="0"/>
          </a:p>
          <a:p>
            <a:pPr marL="0" indent="0" algn="ctr">
              <a:buNone/>
            </a:pPr>
            <a:r>
              <a:rPr lang="ru-RU" sz="2800" dirty="0" smtClean="0"/>
              <a:t>Алгоритм решения задания 1 (вид № 2) </a:t>
            </a:r>
            <a:r>
              <a:rPr lang="ru-RU" sz="2800" u="sng" dirty="0" smtClean="0"/>
              <a:t>способ 2</a:t>
            </a:r>
          </a:p>
          <a:p>
            <a:pPr algn="just"/>
            <a:r>
              <a:rPr lang="ru-RU" sz="2000" dirty="0" smtClean="0"/>
              <a:t>1) Как и в первом способе</a:t>
            </a:r>
            <a:r>
              <a:rPr lang="en-US" sz="2000" dirty="0" smtClean="0"/>
              <a:t>, </a:t>
            </a:r>
            <a:r>
              <a:rPr lang="ru-RU" sz="2000" dirty="0" smtClean="0"/>
              <a:t>считаем количество символов в данном предложении. Всего 42 символа.</a:t>
            </a:r>
          </a:p>
          <a:p>
            <a:pPr algn="just"/>
            <a:r>
              <a:rPr lang="ru-RU" sz="2000" dirty="0" smtClean="0"/>
              <a:t>2) Сразу находим информационный объём предложения. НО! Если кодировку оставить в битах</a:t>
            </a:r>
            <a:r>
              <a:rPr lang="en-US" sz="2000" dirty="0" smtClean="0"/>
              <a:t>, </a:t>
            </a:r>
            <a:r>
              <a:rPr lang="ru-RU" sz="2000" dirty="0" smtClean="0"/>
              <a:t>то первый результат получится в битах</a:t>
            </a:r>
            <a:r>
              <a:rPr lang="en-US" sz="2000" dirty="0" smtClean="0"/>
              <a:t>:</a:t>
            </a:r>
          </a:p>
          <a:p>
            <a:pPr marL="0" indent="0" algn="ctr">
              <a:buNone/>
            </a:pPr>
            <a:r>
              <a:rPr lang="en-US" sz="2400" dirty="0" smtClean="0"/>
              <a:t>I = 42 * 16 = 672 </a:t>
            </a:r>
            <a:r>
              <a:rPr lang="ru-RU" sz="2400" dirty="0" smtClean="0"/>
              <a:t>бита! </a:t>
            </a:r>
          </a:p>
          <a:p>
            <a:pPr algn="just"/>
            <a:r>
              <a:rPr lang="ru-RU" sz="2000" dirty="0" smtClean="0"/>
              <a:t>3) Зная</a:t>
            </a:r>
            <a:r>
              <a:rPr lang="en-US" sz="2000" dirty="0" smtClean="0"/>
              <a:t>, </a:t>
            </a:r>
            <a:r>
              <a:rPr lang="ru-RU" sz="2000" dirty="0" smtClean="0"/>
              <a:t>что 1 байт = 8 бит</a:t>
            </a:r>
            <a:r>
              <a:rPr lang="en-US" sz="2000" dirty="0" smtClean="0"/>
              <a:t>, </a:t>
            </a:r>
            <a:r>
              <a:rPr lang="ru-RU" sz="2000" dirty="0" smtClean="0"/>
              <a:t>переведём информационный объём в байты</a:t>
            </a:r>
            <a:r>
              <a:rPr lang="en-US" sz="2000" dirty="0" smtClean="0"/>
              <a:t>: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I = 672 : 8 = </a:t>
            </a:r>
            <a:r>
              <a:rPr lang="en-US" sz="2800" u="sng" dirty="0" smtClean="0">
                <a:solidFill>
                  <a:srgbClr val="FFFF00"/>
                </a:solidFill>
              </a:rPr>
              <a:t>84 </a:t>
            </a:r>
            <a:r>
              <a:rPr lang="ru-RU" sz="2800" u="sng" dirty="0" smtClean="0">
                <a:solidFill>
                  <a:srgbClr val="FFFF00"/>
                </a:solidFill>
              </a:rPr>
              <a:t>байта</a:t>
            </a:r>
            <a:endParaRPr lang="en-US" sz="2800" u="sng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1627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9" y="2071828"/>
            <a:ext cx="6026728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4400" dirty="0" smtClean="0"/>
              <a:t>Благодарю за вниманию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735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A57CC4A-E1C1-4354-AA9A-688E9B59327D}" vid="{E9BF50C4-5DB2-4B4A-912A-51AC6D58692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2076</TotalTime>
  <Words>495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Тема1</vt:lpstr>
      <vt:lpstr>Задание 1 (ОГЭ по информатике) Информационный объём текста</vt:lpstr>
      <vt:lpstr>Задание 1 (вид № 1)</vt:lpstr>
      <vt:lpstr>Алгоритм решения задания 1 (вид № 1)</vt:lpstr>
      <vt:lpstr>В одной из кодировок Unicode каждый символ кодируется 16 битами. Определите размер в байтах следующего предложения в данной кодировке:</vt:lpstr>
      <vt:lpstr>Алгоритм решения задания 1 (вид № 2) способ 1</vt:lpstr>
      <vt:lpstr> Благодарю за вниманию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объём текста. Задание 1 ОГЭ по информатике</dc:title>
  <dc:creator>Никитенко Евгений Игоревич</dc:creator>
  <cp:lastModifiedBy>Макс</cp:lastModifiedBy>
  <cp:revision>244</cp:revision>
  <dcterms:created xsi:type="dcterms:W3CDTF">2020-07-11T12:03:04Z</dcterms:created>
  <dcterms:modified xsi:type="dcterms:W3CDTF">2021-11-03T19:33:22Z</dcterms:modified>
</cp:coreProperties>
</file>