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Maven Pro" panose="020B0604020202020204" charset="0"/>
      <p:regular r:id="rId15"/>
      <p:bold r:id="rId16"/>
    </p:embeddedFont>
    <p:embeddedFont>
      <p:font typeface="Nunito" pitchFamily="2" charset="-52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0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1"/>
            <a:chOff x="5043503" y="0"/>
            <a:chExt cx="3814072" cy="3839101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1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51" name="Google Shape;51;p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59" name="Google Shape;59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65" name="Google Shape;65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6"/>
          <p:cNvGrpSpPr/>
          <p:nvPr/>
        </p:nvGrpSpPr>
        <p:grpSpPr>
          <a:xfrm>
            <a:off x="6866714" y="1256"/>
            <a:ext cx="2267379" cy="2601741"/>
            <a:chOff x="6790514" y="1256"/>
            <a:chExt cx="2267379" cy="2601741"/>
          </a:xfrm>
        </p:grpSpPr>
        <p:grpSp>
          <p:nvGrpSpPr>
            <p:cNvPr id="72" name="Google Shape;72;p6"/>
            <p:cNvGrpSpPr/>
            <p:nvPr/>
          </p:nvGrpSpPr>
          <p:grpSpPr>
            <a:xfrm>
              <a:off x="7067535" y="1256"/>
              <a:ext cx="1990358" cy="1990303"/>
              <a:chOff x="7067535" y="1256"/>
              <a:chExt cx="1990358" cy="1990303"/>
            </a:xfrm>
          </p:grpSpPr>
          <p:sp>
            <p:nvSpPr>
              <p:cNvPr id="73" name="Google Shape;73;p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6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" name="Google Shape;76;p6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77" name="Google Shape;77;p6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6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6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" name="Google Shape;80;p6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81" name="Google Shape;81;p6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6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7" name="Google Shape;8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8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95" name="Google Shape;95;p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8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98" name="Google Shape;98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9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01" name="Google Shape;101;p9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02" name="Google Shape;102;p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9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9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9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" name="Google Shape;106;p9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07" name="Google Shape;107;p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9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9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9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9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112;p9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13" name="Google Shape;113;p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9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9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9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18" name="Google Shape;118;p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9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121;p9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22" name="Google Shape;122;p9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9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9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9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9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oogle Shape;127;p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28" name="Google Shape;128;p9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9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9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9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9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33" name="Google Shape;133;p9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9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9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" name="Google Shape;136;p9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37" name="Google Shape;137;p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9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9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9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9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142;p9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43" name="Google Shape;143;p9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9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9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9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48" name="Google Shape;148;p9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9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9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" name="Google Shape;152;p9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53" name="Google Shape;153;p9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9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9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" name="Google Shape;156;p9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57" name="Google Shape;157;p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9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9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" name="Google Shape;161;p9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162" name="Google Shape;162;p9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9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9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9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166;p9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167" name="Google Shape;167;p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9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9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9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9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" name="Google Shape;172;p9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173" name="Google Shape;173;p9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9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9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9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" name="Google Shape;177;p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178" name="Google Shape;178;p9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9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9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" name="Google Shape;181;p9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182" name="Google Shape;182;p9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9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9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9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" name="Google Shape;186;p9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187" name="Google Shape;187;p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9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" name="Google Shape;192;p9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193" name="Google Shape;193;p9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9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9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" name="Google Shape;197;p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198" name="Google Shape;198;p9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9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9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" name="Google Shape;201;p9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02" name="Google Shape;202;p9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9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9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9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9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08" name="Google Shape;208;p9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9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9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9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" name="Google Shape;212;p9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13" name="Google Shape;213;p9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9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9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9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" name="Google Shape;217;p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18" name="Google Shape;218;p9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9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9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" name="Google Shape;221;p9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22" name="Google Shape;222;p9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9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9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9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6" name="Google Shape;226;p9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7" name="Google Shape;227;p9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 txBox="1">
            <a:spLocks noGrp="1"/>
          </p:cNvSpPr>
          <p:nvPr>
            <p:ph type="ctrTitle"/>
          </p:nvPr>
        </p:nvSpPr>
        <p:spPr>
          <a:xfrm>
            <a:off x="0" y="-422559"/>
            <a:ext cx="91440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sz="3200" dirty="0"/>
              <a:t>Системы счисления. Двоичное кодирование. </a:t>
            </a:r>
            <a:endParaRPr sz="3200" dirty="0"/>
          </a:p>
        </p:txBody>
      </p:sp>
      <p:pic>
        <p:nvPicPr>
          <p:cNvPr id="237" name="Google Shape;23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1681" y="1026099"/>
            <a:ext cx="4378542" cy="3282127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1EDB32-2C64-44B1-91A5-7E7C100705D9}"/>
              </a:ext>
            </a:extLst>
          </p:cNvPr>
          <p:cNvSpPr txBox="1"/>
          <p:nvPr/>
        </p:nvSpPr>
        <p:spPr>
          <a:xfrm>
            <a:off x="683050" y="4530437"/>
            <a:ext cx="8037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 МБОУ «Гимназия № 17» Меркулов Максим Олегович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0"/>
          <p:cNvSpPr txBox="1">
            <a:spLocks noGrp="1"/>
          </p:cNvSpPr>
          <p:nvPr>
            <p:ph type="ctrTitle"/>
          </p:nvPr>
        </p:nvSpPr>
        <p:spPr>
          <a:xfrm>
            <a:off x="385589" y="-147328"/>
            <a:ext cx="8138373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ru-RU"/>
              <a:t>Правила перевода чисел из одной системы счисления в другую: Двоичная</a:t>
            </a:r>
            <a:endParaRPr/>
          </a:p>
        </p:txBody>
      </p:sp>
      <p:sp>
        <p:nvSpPr>
          <p:cNvPr id="295" name="Google Shape;295;p20"/>
          <p:cNvSpPr txBox="1">
            <a:spLocks noGrp="1"/>
          </p:cNvSpPr>
          <p:nvPr>
            <p:ph type="subTitle" idx="1"/>
          </p:nvPr>
        </p:nvSpPr>
        <p:spPr>
          <a:xfrm>
            <a:off x="385589" y="1610924"/>
            <a:ext cx="7793906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ru-RU"/>
              <a:t>	Перевод чисел из одной системы счисления в другую составляет важную часть машинной арифметики. Рассмотрим основные правила перевода.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ru-RU"/>
              <a:t>	Для перевода двоичного числа в десятичное необходимо его записать в виде многочлена, состоящего из произведений цифр числа и соответствующей степени числа 2, и вычислить по правилам десятичной арифметики:</a:t>
            </a:r>
            <a:endParaRPr/>
          </a:p>
        </p:txBody>
      </p:sp>
      <p:sp>
        <p:nvSpPr>
          <p:cNvPr id="296" name="Google Shape;296;p20" descr="data:image/png;base64,iVBORw0KGgoAAAANSUhEUgAAAFsAAAAeCAMAAAB0fZJ0AAADAFBMVEUAAAD9/f38A/sAA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p836oAAAAA3RSTlP//wDXyg1BAAAAhElEQVR4nO2UwQrAMAhDs///6V1WjRiohbqTPZQshFdZq3j6FoY97DIbdoRQAMnkmaIYsUUwqMXU3qfcOqgbHhOebRyrsr085ZkKsWEPe8/2Ltixj9+3fVTYiDqVLPrS2cDqZqXixEjDQ84Trvv2amSHu2xBd7DR90/owq+z6ZRh/8p+Af6TCVoBVw8HAAAAAElFTkSuQmCC"/>
          <p:cNvSpPr/>
          <p:nvPr/>
        </p:nvSpPr>
        <p:spPr>
          <a:xfrm>
            <a:off x="80789" y="-69560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220" y="3685190"/>
            <a:ext cx="6499021" cy="935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"/>
          <p:cNvSpPr txBox="1">
            <a:spLocks noGrp="1"/>
          </p:cNvSpPr>
          <p:nvPr>
            <p:ph type="ctrTitle"/>
          </p:nvPr>
        </p:nvSpPr>
        <p:spPr>
          <a:xfrm>
            <a:off x="-1" y="-386825"/>
            <a:ext cx="91440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ru-RU"/>
              <a:t>Правила перевода чисел из десятичную в N-ную</a:t>
            </a:r>
            <a:endParaRPr/>
          </a:p>
        </p:txBody>
      </p:sp>
      <p:pic>
        <p:nvPicPr>
          <p:cNvPr id="303" name="Google Shape;30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6355" y="2036260"/>
            <a:ext cx="3489715" cy="303973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1"/>
          <p:cNvSpPr/>
          <p:nvPr/>
        </p:nvSpPr>
        <p:spPr>
          <a:xfrm>
            <a:off x="546183" y="1007681"/>
            <a:ext cx="8235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Для перевода десятичного числа в двоичную систему его необходимо последовательно делить на 2 до тех пор, пока не останется остаток, меньший или равный 1. Число в двоичной системе записывается как последовательность последнего результата деления и остатков от деления в обратном порядке.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1557338"/>
            <a:ext cx="4762500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2"/>
          <p:cNvSpPr txBox="1">
            <a:spLocks noGrp="1"/>
          </p:cNvSpPr>
          <p:nvPr>
            <p:ph type="ctrTitle"/>
          </p:nvPr>
        </p:nvSpPr>
        <p:spPr>
          <a:xfrm>
            <a:off x="2167325" y="1557350"/>
            <a:ext cx="4762500" cy="20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ru-RU">
                <a:solidFill>
                  <a:srgbClr val="0000FF"/>
                </a:solidFill>
              </a:rPr>
              <a:t>Спасибо за внимание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11" name="Google Shape;311;p22"/>
          <p:cNvSpPr txBox="1">
            <a:spLocks noGrp="1"/>
          </p:cNvSpPr>
          <p:nvPr>
            <p:ph type="ctrTitle"/>
          </p:nvPr>
        </p:nvSpPr>
        <p:spPr>
          <a:xfrm>
            <a:off x="2214175" y="1585650"/>
            <a:ext cx="4762500" cy="20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ru-RU">
                <a:solidFill>
                  <a:srgbClr val="FF0000"/>
                </a:solidFill>
              </a:rPr>
              <a:t>Спасибо за внимание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12" name="Google Shape;312;p22"/>
          <p:cNvSpPr txBox="1">
            <a:spLocks noGrp="1"/>
          </p:cNvSpPr>
          <p:nvPr>
            <p:ph type="ctrTitle"/>
          </p:nvPr>
        </p:nvSpPr>
        <p:spPr>
          <a:xfrm>
            <a:off x="2204975" y="1558450"/>
            <a:ext cx="4762500" cy="20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ru-RU"/>
              <a:t>Спасибо за внимание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ctrTitle"/>
          </p:nvPr>
        </p:nvSpPr>
        <p:spPr>
          <a:xfrm>
            <a:off x="289261" y="162725"/>
            <a:ext cx="39552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/>
              <a:t>Представление информации.</a:t>
            </a:r>
            <a:endParaRPr/>
          </a:p>
        </p:txBody>
      </p:sp>
      <p:sp>
        <p:nvSpPr>
          <p:cNvPr id="243" name="Google Shape;243;p12"/>
          <p:cNvSpPr txBox="1"/>
          <p:nvPr/>
        </p:nvSpPr>
        <p:spPr>
          <a:xfrm>
            <a:off x="289261" y="1517525"/>
            <a:ext cx="42855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В общем случае, чтобы представить информацию в дискретной форме, а также выразить,  нужен какой нибудь язык. Таких языков тысячи и каждый имеет свой алфавит.</a:t>
            </a:r>
            <a:endParaRPr sz="16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Алфавит — это конечное множество различных друг от друга символов, используемых для представления информации. Например латинские буквы и цифры.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4761" y="952929"/>
            <a:ext cx="4167419" cy="2778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 txBox="1">
            <a:spLocks noGrp="1"/>
          </p:cNvSpPr>
          <p:nvPr>
            <p:ph type="ctrTitle"/>
          </p:nvPr>
        </p:nvSpPr>
        <p:spPr>
          <a:xfrm>
            <a:off x="305256" y="200904"/>
            <a:ext cx="39552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/>
              <a:t>Двоичная система.</a:t>
            </a:r>
            <a:endParaRPr/>
          </a:p>
        </p:txBody>
      </p:sp>
      <p:sp>
        <p:nvSpPr>
          <p:cNvPr id="250" name="Google Shape;250;p13"/>
          <p:cNvSpPr txBox="1"/>
          <p:nvPr/>
        </p:nvSpPr>
        <p:spPr>
          <a:xfrm>
            <a:off x="4242526" y="447204"/>
            <a:ext cx="4285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153788" y="1636238"/>
            <a:ext cx="428933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Алфавит, содержащий два символа, называется двоичным алфавитом представление информации с помощью двоичного алфавита называют двоичным кодированием. Закодировав таким способом информацию, мы получим её двоичный код.</a:t>
            </a:r>
            <a:endParaRPr/>
          </a:p>
        </p:txBody>
      </p:sp>
      <p:pic>
        <p:nvPicPr>
          <p:cNvPr id="252" name="Google Shape;25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4418" y="1188947"/>
            <a:ext cx="4267570" cy="2408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-363779" y="458382"/>
            <a:ext cx="4255500" cy="372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ru-RU"/>
              <a:t>      Если мощность исходного алфавита больше двух, то для кодирования символа этого алфавита потребуется не один, а несколько двоичных символов. Другими словами, порядковому номеру каждого символа исходного алфавита будет поставлена в соответствие цепочка (последовательность) из нескольких двоичных символов. Правило получения двоичных кодов для символов алфавита мощностью больше двух можно представить схемой на рисунке.</a:t>
            </a:r>
            <a:endParaRPr/>
          </a:p>
        </p:txBody>
      </p:sp>
      <p:pic>
        <p:nvPicPr>
          <p:cNvPr id="258" name="Google Shape;25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1708" y="888538"/>
            <a:ext cx="5090440" cy="2864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"/>
          <p:cNvSpPr txBox="1">
            <a:spLocks noGrp="1"/>
          </p:cNvSpPr>
          <p:nvPr>
            <p:ph type="subTitle" idx="1"/>
          </p:nvPr>
        </p:nvSpPr>
        <p:spPr>
          <a:xfrm>
            <a:off x="922976" y="61369"/>
            <a:ext cx="6049132" cy="161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ru-RU"/>
              <a:t>	Двоичные символы (0,1) здесь берутся в заданном алфавитном порядке и размещаются слева направо. Двоичные коды (цепочки символов) читаются сверху вниз. Все цепочки (кодовые комбинации) из двух двоичных символов позволяют представить четыре различных символа произвольного алфавита:</a:t>
            </a:r>
            <a:endParaRPr/>
          </a:p>
        </p:txBody>
      </p:sp>
      <p:pic>
        <p:nvPicPr>
          <p:cNvPr id="264" name="Google Shape;26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806" y="1802878"/>
            <a:ext cx="4914887" cy="2818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"/>
          <p:cNvSpPr txBox="1">
            <a:spLocks noGrp="1"/>
          </p:cNvSpPr>
          <p:nvPr>
            <p:ph type="subTitle" idx="1"/>
          </p:nvPr>
        </p:nvSpPr>
        <p:spPr>
          <a:xfrm>
            <a:off x="1805907" y="257751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ru-RU" sz="1400"/>
              <a:t>	Цепочки из трёх двоичных символов получаются дополнением двухразрядных двоичных кодов справа символом 0 или 1. В итоге кодовых комбинаций из трёх двоичных символов получается 8 – вдвое больше, чем из двух двоичных символов: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400"/>
          </a:p>
        </p:txBody>
      </p:sp>
      <p:pic>
        <p:nvPicPr>
          <p:cNvPr id="270" name="Google Shape;27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5907" y="1862733"/>
            <a:ext cx="4971042" cy="2850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"/>
          <p:cNvSpPr txBox="1">
            <a:spLocks noGrp="1"/>
          </p:cNvSpPr>
          <p:nvPr>
            <p:ph type="subTitle" idx="1"/>
          </p:nvPr>
        </p:nvSpPr>
        <p:spPr>
          <a:xfrm>
            <a:off x="209368" y="0"/>
            <a:ext cx="4789861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ru-RU"/>
              <a:t>	Длину двоичной цепочки – количество символов двоичном коде – называют разрядностью</a:t>
            </a: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5073041" y="418515"/>
            <a:ext cx="447994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Обратите внимание, что:</a:t>
            </a:r>
            <a:endParaRPr/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4 = 2 ∙ 2,</a:t>
            </a:r>
            <a:endParaRPr/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8 = 2 ∙ 2 ∙ 2,</a:t>
            </a:r>
            <a:endParaRPr/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16 = 2 ∙ 2 ∙ 2 ∙ 2,</a:t>
            </a:r>
            <a:endParaRPr/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32 = 2 ∙ 2 ∙ 2 ∙ 2 ∙ 2 и т. д.</a:t>
            </a:r>
            <a:endParaRPr/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Здесь количество кодовых комбинаций представляет собой произведение некоторого количества одинаковых множителей, равного разрядности двоичного кода.</a:t>
            </a:r>
            <a:endParaRPr/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7" name="Google Shape;27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445" y="951321"/>
            <a:ext cx="4555901" cy="2612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"/>
          <p:cNvSpPr txBox="1">
            <a:spLocks noGrp="1"/>
          </p:cNvSpPr>
          <p:nvPr>
            <p:ph type="subTitle" idx="1"/>
          </p:nvPr>
        </p:nvSpPr>
        <p:spPr>
          <a:xfrm>
            <a:off x="932812" y="377400"/>
            <a:ext cx="6584906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ru-RU" sz="6400"/>
              <a:t>	Если количество кодовых комбинаций обозначить буквой N, а разрядность двоичного кода – буквой i, то выявленная закономерность в общем виде будет записана так: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/>
          </a:p>
        </p:txBody>
      </p:sp>
      <p:pic>
        <p:nvPicPr>
          <p:cNvPr id="283" name="Google Shape;28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8170" y="1368336"/>
            <a:ext cx="6069548" cy="3415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"/>
          <p:cNvSpPr txBox="1">
            <a:spLocks noGrp="1"/>
          </p:cNvSpPr>
          <p:nvPr>
            <p:ph type="subTitle" idx="1"/>
          </p:nvPr>
        </p:nvSpPr>
        <p:spPr>
          <a:xfrm>
            <a:off x="418964" y="366819"/>
            <a:ext cx="7585168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ru-RU" sz="6400"/>
              <a:t>	</a:t>
            </a:r>
            <a:r>
              <a:rPr lang="ru-RU" sz="6400" b="1"/>
              <a:t>Система счисления </a:t>
            </a:r>
            <a:r>
              <a:rPr lang="ru-RU" sz="6400"/>
              <a:t>— это способ записи чисел с помощью заданного набора специальных знаков (цифр).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64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ru-RU" sz="6400" b="1"/>
              <a:t>	Основание</a:t>
            </a:r>
            <a:r>
              <a:rPr lang="ru-RU" sz="6400"/>
              <a:t> системы счисления – это количество цифр, используемых в данной системе счисления.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ru-RU" sz="6400"/>
              <a:t>	За основание системы можно принять любое натуральное число — два, три, четыре и т.д. Следовательно, возможно бесчисленное множество позиционных систем: двоичная, троичная, четверичная и т.д.</a:t>
            </a:r>
            <a:endParaRPr sz="64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b="1"/>
          </a:p>
        </p:txBody>
      </p:sp>
      <p:pic>
        <p:nvPicPr>
          <p:cNvPr id="289" name="Google Shape;28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4857" y="2353264"/>
            <a:ext cx="6154291" cy="1923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Office PowerPoint</Application>
  <PresentationFormat>Экран (16:9)</PresentationFormat>
  <Paragraphs>32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Times New Roman</vt:lpstr>
      <vt:lpstr>Maven Pro</vt:lpstr>
      <vt:lpstr>Arial</vt:lpstr>
      <vt:lpstr>Nunito</vt:lpstr>
      <vt:lpstr>Momentum</vt:lpstr>
      <vt:lpstr>Системы счисления. Двоичное кодирование. </vt:lpstr>
      <vt:lpstr>Представление информации.</vt:lpstr>
      <vt:lpstr>Двоичная система.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перевода чисел из одной системы счисления в другую: Двоичная</vt:lpstr>
      <vt:lpstr>Правила перевода чисел из десятичную в N-ную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Системы счисления. Двоичное кодирование. </dc:title>
  <cp:lastModifiedBy>User</cp:lastModifiedBy>
  <cp:revision>1</cp:revision>
  <dcterms:modified xsi:type="dcterms:W3CDTF">2021-10-30T16:30:07Z</dcterms:modified>
</cp:coreProperties>
</file>