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8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1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1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5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4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6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4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3C10-8252-49F2-8D51-F7923CFB9B37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B270-5E62-45FF-B55E-6F16222F6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2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zen_doc/1866101/pub_5d07a5c61ede530d61220ad4_5d07a614353a0c0d81786b01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7917" y="-212763"/>
            <a:ext cx="5053263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905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МБОУ «Гимназия № 17» Меркулов Максим Олегович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02716" y="0"/>
            <a:ext cx="121438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905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461438" y="1132264"/>
            <a:ext cx="2491340" cy="500514"/>
          </a:xfrm>
          <a:prstGeom prst="snip2DiagRect">
            <a:avLst>
              <a:gd name="adj1" fmla="val 50000"/>
              <a:gd name="adj2" fmla="val 2692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Модели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3913471" y="1699507"/>
            <a:ext cx="1010651" cy="279131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Impact" panose="020B0806030902050204" pitchFamily="34" charset="0"/>
              </a:rPr>
              <a:t>графы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179369" y="817266"/>
            <a:ext cx="625641" cy="13956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94536" y="696947"/>
            <a:ext cx="1426142" cy="519768"/>
          </a:xfrm>
          <a:prstGeom prst="snip2DiagRect">
            <a:avLst>
              <a:gd name="adj1" fmla="val 50000"/>
              <a:gd name="adj2" fmla="val 2777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системы</a:t>
            </a: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1674683" y="325501"/>
            <a:ext cx="774032" cy="24063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Impact" panose="020B0806030902050204" pitchFamily="34" charset="0"/>
              </a:rPr>
              <a:t>Тема: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589549" y="1754255"/>
            <a:ext cx="707454" cy="22438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zen_doc/1866101/pub_5d07a5c61ede530d61220ad4_5d07a614353a0c0d81786b01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28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41660" y="-202130"/>
            <a:ext cx="5053263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905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02716" y="0"/>
            <a:ext cx="121438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9050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390656" y="1168588"/>
            <a:ext cx="3321044" cy="1015812"/>
          </a:xfrm>
          <a:prstGeom prst="snip2DiagRect">
            <a:avLst>
              <a:gd name="adj1" fmla="val 50000"/>
              <a:gd name="adj2" fmla="val 2692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Спасибо за внимание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1530456" y="2605226"/>
            <a:ext cx="1010651" cy="279131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2541107" y="2904653"/>
            <a:ext cx="1452409" cy="363667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60178" y="2080330"/>
            <a:ext cx="1426142" cy="519768"/>
          </a:xfrm>
          <a:prstGeom prst="snip2DiagRect">
            <a:avLst>
              <a:gd name="adj1" fmla="val 50000"/>
              <a:gd name="adj2" fmla="val 2777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2819983" y="2442642"/>
            <a:ext cx="774032" cy="24063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4662459" y="992332"/>
            <a:ext cx="707454" cy="22438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8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 rot="10800000">
            <a:off x="-1371600" y="284956"/>
            <a:ext cx="8966200" cy="1028700"/>
          </a:xfrm>
          <a:prstGeom prst="ribbon">
            <a:avLst>
              <a:gd name="adj1" fmla="val 12963"/>
              <a:gd name="adj2" fmla="val 6374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48300" cy="868363"/>
          </a:xfrm>
        </p:spPr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Понятие системы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8068" y="1542257"/>
            <a:ext cx="5067300" cy="44735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Система – это объект, состоящий из взаимосвязанных элементов и существующий как единое целое.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Структура – это определенный порядок объединения элементов, составляющих систему.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neogp.ru/images/page/projects/solutions/ais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233488"/>
            <a:ext cx="60483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616700" y="4497239"/>
            <a:ext cx="4508500" cy="1230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85309" y="2144058"/>
            <a:ext cx="1741804" cy="16322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72776" y="2144058"/>
            <a:ext cx="1741804" cy="1632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нта лицом вниз 6"/>
          <p:cNvSpPr/>
          <p:nvPr/>
        </p:nvSpPr>
        <p:spPr>
          <a:xfrm>
            <a:off x="4305300" y="948532"/>
            <a:ext cx="5549900" cy="569912"/>
          </a:xfrm>
          <a:prstGeom prst="ribbon">
            <a:avLst>
              <a:gd name="adj1" fmla="val 9259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1879600" y="30361"/>
            <a:ext cx="9131300" cy="1028700"/>
          </a:xfrm>
          <a:prstGeom prst="ribbon">
            <a:avLst>
              <a:gd name="adj1" fmla="val 9259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3048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968" y="190698"/>
            <a:ext cx="6756400" cy="8683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Impact" panose="020B0806030902050204" pitchFamily="34" charset="0"/>
              </a:rPr>
              <a:t>Графическое изображение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3668" y="1944689"/>
            <a:ext cx="4863832" cy="18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Рисунок отображающий систему не похож на обычную схему дорог.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35700" y="877689"/>
            <a:ext cx="1854200" cy="82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dirty="0">
                <a:latin typeface="Impact" panose="020B0806030902050204" pitchFamily="34" charset="0"/>
              </a:rPr>
              <a:t>систем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3668" y="3896521"/>
            <a:ext cx="5079732" cy="199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  На нем отражены лишь связи между элементами системы.</a:t>
            </a:r>
          </a:p>
        </p:txBody>
      </p:sp>
      <p:sp>
        <p:nvSpPr>
          <p:cNvPr id="3" name="Стрелка углом 2"/>
          <p:cNvSpPr/>
          <p:nvPr/>
        </p:nvSpPr>
        <p:spPr>
          <a:xfrm rot="13700201">
            <a:off x="7914967" y="2961821"/>
            <a:ext cx="1599973" cy="1628924"/>
          </a:xfrm>
          <a:prstGeom prst="bentArrow">
            <a:avLst>
              <a:gd name="adj1" fmla="val 25000"/>
              <a:gd name="adj2" fmla="val 2578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95168" y="2144058"/>
            <a:ext cx="1322086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</a:t>
            </a:r>
            <a:endParaRPr lang="ru-RU" sz="32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2635" y="2144058"/>
            <a:ext cx="1322086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  <a:p>
            <a:pPr algn="ctr"/>
            <a:r>
              <a:rPr lang="ru-RU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</a:t>
            </a:r>
            <a:endParaRPr lang="ru-RU" sz="32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504721" y="4518043"/>
            <a:ext cx="3897078" cy="120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100 км вперед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потом направо 200 км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7759210" y="2552305"/>
            <a:ext cx="1981468" cy="6731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74705" y="4678612"/>
            <a:ext cx="2533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Дорога есть</a:t>
            </a:r>
          </a:p>
        </p:txBody>
      </p:sp>
    </p:spTree>
    <p:extLst>
      <p:ext uri="{BB962C8B-B14F-4D97-AF65-F5344CB8AC3E}">
        <p14:creationId xmlns:p14="http://schemas.microsoft.com/office/powerpoint/2010/main" val="2542327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6" grpId="0" animBg="1"/>
      <p:bldP spid="2" grpId="0"/>
      <p:bldP spid="8" grpId="0" build="p"/>
      <p:bldP spid="9" grpId="0"/>
      <p:bldP spid="10" grpId="0" build="p"/>
      <p:bldP spid="3" grpId="0" animBg="1"/>
      <p:bldP spid="3" grpId="1" animBg="1"/>
      <p:bldP spid="16" grpId="0" build="p"/>
      <p:bldP spid="16" grpId="1" build="allAtOnce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 rot="10800000">
            <a:off x="2277711" y="190698"/>
            <a:ext cx="7120021" cy="1028700"/>
          </a:xfrm>
          <a:prstGeom prst="ribbon">
            <a:avLst>
              <a:gd name="adj1" fmla="val 19551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1477" y="190697"/>
            <a:ext cx="4423744" cy="868363"/>
          </a:xfrm>
        </p:spPr>
        <p:txBody>
          <a:bodyPr>
            <a:norm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Примеры графов</a:t>
            </a:r>
          </a:p>
        </p:txBody>
      </p:sp>
      <p:pic>
        <p:nvPicPr>
          <p:cNvPr id="1026" name="Picture 2" descr="https://img2.freepng.ru/20181024/rv/kisspng-critical-graph-graph-theory-mathematics-trivial-gr-filecritical-graph-sample-svg-wikipedia-5bd130bd7347d2.6391301215404361574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23" y="1453415"/>
            <a:ext cx="6323798" cy="4215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Pos="22000" dist="889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узел 14"/>
          <p:cNvSpPr/>
          <p:nvPr/>
        </p:nvSpPr>
        <p:spPr>
          <a:xfrm>
            <a:off x="6498062" y="3302000"/>
            <a:ext cx="720000" cy="720000"/>
          </a:xfrm>
          <a:prstGeom prst="flowChartConnector">
            <a:avLst/>
          </a:prstGeom>
          <a:solidFill>
            <a:srgbClr val="00B0F0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В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6498062" y="3302000"/>
            <a:ext cx="720000" cy="720000"/>
          </a:xfrm>
          <a:prstGeom prst="flowChartConnector">
            <a:avLst/>
          </a:prstGeom>
          <a:solidFill>
            <a:srgbClr val="00B0F0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В</a:t>
            </a:r>
          </a:p>
        </p:txBody>
      </p:sp>
      <p:sp>
        <p:nvSpPr>
          <p:cNvPr id="6" name="Лента лицом вниз 5"/>
          <p:cNvSpPr/>
          <p:nvPr/>
        </p:nvSpPr>
        <p:spPr>
          <a:xfrm rot="10800000">
            <a:off x="5194299" y="216292"/>
            <a:ext cx="8039099" cy="965002"/>
          </a:xfrm>
          <a:prstGeom prst="ribbon">
            <a:avLst>
              <a:gd name="adj1" fmla="val 8440"/>
              <a:gd name="adj2" fmla="val 67337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64" y="216291"/>
            <a:ext cx="4711568" cy="8683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Impact" panose="020B0806030902050204" pitchFamily="34" charset="0"/>
              </a:rPr>
              <a:t>Подробнее о графах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3999" y="1783557"/>
            <a:ext cx="3886201" cy="3296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Элементы системы называются вершинами графа.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Связи между вершинами графа изображаются линиями.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5029200" y="2108200"/>
            <a:ext cx="720000" cy="720000"/>
          </a:xfrm>
          <a:prstGeom prst="flowChartConnector">
            <a:avLst/>
          </a:prstGeom>
          <a:solidFill>
            <a:srgbClr val="92D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А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669200" y="3992700"/>
            <a:ext cx="720000" cy="720000"/>
          </a:xfrm>
          <a:prstGeom prst="flowChartConnector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С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153906">
            <a:off x="5671058" y="2900031"/>
            <a:ext cx="965264" cy="30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9503421">
            <a:off x="5475337" y="3953539"/>
            <a:ext cx="936588" cy="13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936251" y="1625115"/>
            <a:ext cx="3886201" cy="43215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Направленные линии называются дугами.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Связи без направления (</a:t>
            </a:r>
            <a:r>
              <a:rPr lang="ru-RU" dirty="0" err="1">
                <a:solidFill>
                  <a:schemeClr val="bg1"/>
                </a:solidFill>
              </a:rPr>
              <a:t>симметчриные</a:t>
            </a:r>
            <a:r>
              <a:rPr lang="ru-RU" dirty="0">
                <a:solidFill>
                  <a:schemeClr val="bg1"/>
                </a:solidFill>
              </a:rPr>
              <a:t>) – ребра графа.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Две вершины связанные между собой называются смежными.</a:t>
            </a:r>
          </a:p>
        </p:txBody>
      </p:sp>
    </p:spTree>
    <p:extLst>
      <p:ext uri="{BB962C8B-B14F-4D97-AF65-F5344CB8AC3E}">
        <p14:creationId xmlns:p14="http://schemas.microsoft.com/office/powerpoint/2010/main" val="38039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2083 2.22222E-6 C 0.17487 2.22222E-6 0.24167 0.10694 0.24167 0.19491 L 0.24167 0.39004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949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2904 0.12453 C -0.03555 0.15116 -0.03581 0.18611 -0.03034 0.22083 C -0.02435 0.25741 -0.0138 0.28588 -0.00052 0.30185 L 0.06146 0.38125 " pathEditMode="relative" rAng="20640000" ptsTypes="AAA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60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3935 C 5.55112E-17 0.20232 0.07318 0.28009 0.13281 0.28009 L 0.26563 0.28009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400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301 L 0.41627 0.5530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275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232 -0.141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-706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11315 -0.0567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9" grpId="0" animBg="1"/>
      <p:bldP spid="9" grpId="1" animBg="1"/>
      <p:bldP spid="6" grpId="0" animBg="1"/>
      <p:bldP spid="2" grpId="0"/>
      <p:bldP spid="7" grpId="0" uiExpand="1" build="p"/>
      <p:bldP spid="4" grpId="0" animBg="1"/>
      <p:bldP spid="4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 rot="10800000">
            <a:off x="-821090" y="52913"/>
            <a:ext cx="6434489" cy="868362"/>
          </a:xfrm>
          <a:prstGeom prst="ribbon">
            <a:avLst>
              <a:gd name="adj1" fmla="val 19551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51" y="52912"/>
            <a:ext cx="4423744" cy="868363"/>
          </a:xfrm>
        </p:spPr>
        <p:txBody>
          <a:bodyPr>
            <a:norm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Виды графов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887694" y="1251475"/>
            <a:ext cx="7164605" cy="488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Граф , в котором все связи изображены дугами называется ориентированным графом.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Особенный подвид ориентированных графов – «дерево». Деревья не имеют в своей структуре петель.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Петли в системах – явление, когда выходя из одного элемента можно через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ru-RU" dirty="0">
                <a:solidFill>
                  <a:schemeClr val="bg1"/>
                </a:solidFill>
              </a:rPr>
              <a:t> количество элементов вернуться к исходному элементу. </a:t>
            </a:r>
          </a:p>
        </p:txBody>
      </p:sp>
      <p:pic>
        <p:nvPicPr>
          <p:cNvPr id="2054" name="Picture 6" descr="https://i.stack.imgur.com/XC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2" y="1391767"/>
            <a:ext cx="4314824" cy="4932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Pos="22000" dist="889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6285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 rot="10800000">
            <a:off x="1028698" y="52912"/>
            <a:ext cx="9652001" cy="868362"/>
          </a:xfrm>
          <a:prstGeom prst="ribbon">
            <a:avLst>
              <a:gd name="adj1" fmla="val 19551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00" y="52912"/>
            <a:ext cx="6754595" cy="868363"/>
          </a:xfrm>
        </p:spPr>
        <p:txBody>
          <a:bodyPr>
            <a:norm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Иерархическая система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51547" y="1124475"/>
            <a:ext cx="11061700" cy="4882625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Иерархическая система – это система, информационная модель которой представляется в виде дерева.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Для каждого дерева всегда выполняется правило: «вершины верхнего уровня связаны с вершинами нижнего уровня как «один к многим»»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studfile.net/html/2706/595/html_sLejhkVSUK.g1Ym/htmlconvd-3oPFvT4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9" y="3911826"/>
            <a:ext cx="5662395" cy="26225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stA="50000" endPos="22000" dist="889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4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4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 rot="10800000">
            <a:off x="1028698" y="52912"/>
            <a:ext cx="9652001" cy="868362"/>
          </a:xfrm>
          <a:prstGeom prst="ribbon">
            <a:avLst>
              <a:gd name="adj1" fmla="val 19551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00" y="52912"/>
            <a:ext cx="6754595" cy="868363"/>
          </a:xfrm>
        </p:spPr>
        <p:txBody>
          <a:bodyPr>
            <a:norm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Иерархическая система </a:t>
            </a:r>
          </a:p>
        </p:txBody>
      </p:sp>
      <p:pic>
        <p:nvPicPr>
          <p:cNvPr id="5124" name="Picture 4" descr="https://ds04.infourok.ru/uploads/ex/011b/0002992a-17d13ba9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2749" r="6851"/>
          <a:stretch/>
        </p:blipFill>
        <p:spPr bwMode="auto">
          <a:xfrm>
            <a:off x="419100" y="2108200"/>
            <a:ext cx="5346822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Pos="22000" dist="889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4.infourok.ru/uploads/ex/055c/00148b43-3c0ba5bb/hello_html_m556c015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7"/>
          <a:stretch/>
        </p:blipFill>
        <p:spPr bwMode="auto">
          <a:xfrm>
            <a:off x="6378574" y="2108200"/>
            <a:ext cx="5318125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stA="50000" endPos="22000" dist="889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Лента лицом вниз 9"/>
          <p:cNvSpPr/>
          <p:nvPr/>
        </p:nvSpPr>
        <p:spPr>
          <a:xfrm rot="10800000">
            <a:off x="3603624" y="821986"/>
            <a:ext cx="5549900" cy="569912"/>
          </a:xfrm>
          <a:prstGeom prst="ribbon">
            <a:avLst>
              <a:gd name="adj1" fmla="val 9259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82310" y="692609"/>
            <a:ext cx="2616200" cy="82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dirty="0">
                <a:latin typeface="Impact" panose="020B0806030902050204" pitchFamily="34" charset="0"/>
              </a:rPr>
              <a:t>примеры:</a:t>
            </a:r>
          </a:p>
        </p:txBody>
      </p:sp>
    </p:spTree>
    <p:extLst>
      <p:ext uri="{BB962C8B-B14F-4D97-AF65-F5344CB8AC3E}">
        <p14:creationId xmlns:p14="http://schemas.microsoft.com/office/powerpoint/2010/main" val="28796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 rot="10800000">
            <a:off x="1028698" y="52912"/>
            <a:ext cx="9652001" cy="868362"/>
          </a:xfrm>
          <a:prstGeom prst="ribbon">
            <a:avLst>
              <a:gd name="adj1" fmla="val 19551"/>
              <a:gd name="adj2" fmla="val 71254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301" y="444500"/>
            <a:ext cx="1854200" cy="4767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Impact" panose="020B0806030902050204" pitchFamily="34" charset="0"/>
              </a:rPr>
              <a:t>Сети</a:t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15695" y="2011350"/>
            <a:ext cx="7164605" cy="488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Система, у которой граф отличен от ориентированного, называется сетью.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В сети принцип связи называется «многие ко многим».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Так же в сети не всегда есть определенное деление по уровням. Элементы могут быть соединены в любом порядке. </a:t>
            </a:r>
          </a:p>
        </p:txBody>
      </p:sp>
      <p:pic>
        <p:nvPicPr>
          <p:cNvPr id="6146" name="Picture 2" descr="https://free-images.com/or/ca1c/distance_hereditary_graph_sv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509175"/>
            <a:ext cx="4244974" cy="4429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25400" stA="50000" endPos="22000" dist="889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285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Понятие системы</vt:lpstr>
      <vt:lpstr>Графическое изображение</vt:lpstr>
      <vt:lpstr>Примеры графов</vt:lpstr>
      <vt:lpstr>Подробнее о графах</vt:lpstr>
      <vt:lpstr>Виды графов</vt:lpstr>
      <vt:lpstr>Иерархическая система </vt:lpstr>
      <vt:lpstr>Иерархическая система </vt:lpstr>
      <vt:lpstr>Сети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User</cp:lastModifiedBy>
  <cp:revision>28</cp:revision>
  <dcterms:created xsi:type="dcterms:W3CDTF">2021-10-27T09:25:47Z</dcterms:created>
  <dcterms:modified xsi:type="dcterms:W3CDTF">2021-10-30T16:22:40Z</dcterms:modified>
</cp:coreProperties>
</file>