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2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9" name="Google Shape;59;p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Google Shape;66;p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Google Shape;74;p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Google Shape;77;p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Google Shape;84;p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Google Shape;91;p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Google Shape;93;p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Google Shape;96;p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Google Shape;98;p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Google Shape;101;p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Google Shape;112;p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2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1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72" name="Google Shape;172;p11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1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2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1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9" name="Google Shape;189;p13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ru-RU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ru-RU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олбец с тремя рисунками">
  <p:cSld name="Столбец с тремя рисунками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16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2" name="Google Shape;212;p16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16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5" name="Google Shape;215;p16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16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8" name="Google Shape;218;p16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6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0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\\DROBO-FS\QuickDrops\JB\PPTX NG\Droplets\LightingOverlay.png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1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oogle Shape;12;p1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Google Shape;17;p1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Google Shape;20;p1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24;p1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1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Google Shape;26;p1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Google Shape;28;p1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Google Shape;33;p1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Google Shape;36;p1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Google Shape;39;p1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;p1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1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Google Shape;42;p1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Google Shape;47;p1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Google Shape;49;p1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ctrTitle"/>
          </p:nvPr>
        </p:nvSpPr>
        <p:spPr>
          <a:xfrm>
            <a:off x="1974725" y="4615226"/>
            <a:ext cx="8062200" cy="90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1F76"/>
              </a:buClr>
              <a:buSzPts val="4800"/>
              <a:buFont typeface="Arial"/>
              <a:buNone/>
            </a:pPr>
            <a:r>
              <a:rPr lang="ru-RU" sz="4700">
                <a:solidFill>
                  <a:srgbClr val="5E1F7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СТРУКТУРА КОМПЬЮТЕРА</a:t>
            </a:r>
            <a:endParaRPr sz="4700">
              <a:solidFill>
                <a:srgbClr val="5E1F76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907" y="-281001"/>
            <a:ext cx="8780018" cy="5346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19"/>
          <p:cNvCxnSpPr/>
          <p:nvPr/>
        </p:nvCxnSpPr>
        <p:spPr>
          <a:xfrm rot="10800000" flipH="1">
            <a:off x="1954650" y="4616576"/>
            <a:ext cx="8282700" cy="18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27311D-9CEE-43F2-BCF5-61E297718040}"/>
              </a:ext>
            </a:extLst>
          </p:cNvPr>
          <p:cNvSpPr txBox="1"/>
          <p:nvPr/>
        </p:nvSpPr>
        <p:spPr>
          <a:xfrm>
            <a:off x="3701667" y="5942569"/>
            <a:ext cx="568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выполнил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информатики МБОУ «Гимназия №17» Меркулов Максим Олегович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>
            <a:spLocks noGrp="1"/>
          </p:cNvSpPr>
          <p:nvPr>
            <p:ph type="body" idx="1"/>
          </p:nvPr>
        </p:nvSpPr>
        <p:spPr>
          <a:xfrm>
            <a:off x="1341100" y="94875"/>
            <a:ext cx="9906000" cy="4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b="1" i="1">
                <a:latin typeface="Arial"/>
                <a:ea typeface="Arial"/>
                <a:cs typeface="Arial"/>
                <a:sym typeface="Arial"/>
              </a:rPr>
              <a:t>Микрофон</a:t>
            </a:r>
            <a:r>
              <a:rPr lang="ru-RU">
                <a:latin typeface="Arial"/>
                <a:ea typeface="Arial"/>
                <a:cs typeface="Arial"/>
                <a:sym typeface="Arial"/>
              </a:rPr>
              <a:t> (C микрофона компьютер вводит звук в свою память. Микрофон — это устройство ввода.)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b="1" i="1">
                <a:latin typeface="Arial"/>
                <a:ea typeface="Arial"/>
                <a:cs typeface="Arial"/>
                <a:sym typeface="Arial"/>
              </a:rPr>
              <a:t>Колонки (</a:t>
            </a:r>
            <a:r>
              <a:rPr lang="ru-RU">
                <a:latin typeface="Arial"/>
                <a:ea typeface="Arial"/>
                <a:cs typeface="Arial"/>
                <a:sym typeface="Arial"/>
              </a:rPr>
              <a:t>устройство предназначенное для воспроизведения звука компьютером)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b="1" i="1">
                <a:latin typeface="Arial"/>
                <a:ea typeface="Arial"/>
                <a:cs typeface="Arial"/>
                <a:sym typeface="Arial"/>
              </a:rPr>
              <a:t>Принтер </a:t>
            </a:r>
            <a:r>
              <a:rPr lang="ru-RU">
                <a:latin typeface="Arial"/>
                <a:ea typeface="Arial"/>
                <a:cs typeface="Arial"/>
                <a:sym typeface="Arial"/>
              </a:rPr>
              <a:t>(Принтер печатает на бумаге изображения и тексты, которые на него выводит компьютер. Принтер — это устройство вывода.)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b="1" i="1">
                <a:latin typeface="Arial"/>
                <a:ea typeface="Arial"/>
                <a:cs typeface="Arial"/>
                <a:sym typeface="Arial"/>
              </a:rPr>
              <a:t>Проектор </a:t>
            </a:r>
            <a:r>
              <a:rPr lang="ru-RU">
                <a:latin typeface="Arial"/>
                <a:ea typeface="Arial"/>
                <a:cs typeface="Arial"/>
                <a:sym typeface="Arial"/>
              </a:rPr>
              <a:t>( оптический прибор, предназначенный для создания действительного изображения плоского предмета небольшого размера на большом экране)</a:t>
            </a:r>
            <a:endParaRPr/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/>
          </a:p>
        </p:txBody>
      </p:sp>
      <p:pic>
        <p:nvPicPr>
          <p:cNvPr id="303" name="Google Shape;3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800" y="4185500"/>
            <a:ext cx="9744576" cy="26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ЧТО РАСПОЛОЖЕНО НА МАТЕРИНСКОЙ ПЛАТЕ?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Главным устройством на материнской плате, является процессор. Он представляет собой микросхему, в которой производятся все вычислительные операции. Так как при работе процессор нагревается, то на нем устанавливают радиатор с кулером. Стоимость производства новых типов микропроцессоров очень велика, поэтому их выпускают только крупные компании и очень большими тиражами. Изготовлением процессоров для персональных компьютеров занимаются фирмы Intel и AMD.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1490449" y="128000"/>
            <a:ext cx="89049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КАК ВЫГЛЯДИТ МАТЕРИНСКАЯ ПЛАТА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0" descr="https://items.s1.citilink.ru/1413105_v01_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0913" y="1903547"/>
            <a:ext cx="3878207" cy="374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8979" y="1837522"/>
            <a:ext cx="3718964" cy="416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>
            <a:spLocks noGrp="1"/>
          </p:cNvSpPr>
          <p:nvPr>
            <p:ph type="title"/>
          </p:nvPr>
        </p:nvSpPr>
        <p:spPr>
          <a:xfrm>
            <a:off x="2525547" y="288350"/>
            <a:ext cx="71409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КАК ВЫГЛЯДИТ ПРОЦЕССОР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4583" y="1918138"/>
            <a:ext cx="3999186" cy="399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7629" y="1918138"/>
            <a:ext cx="4380537" cy="3820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 txBox="1">
            <a:spLocks noGrp="1"/>
          </p:cNvSpPr>
          <p:nvPr>
            <p:ph type="body" idx="1"/>
          </p:nvPr>
        </p:nvSpPr>
        <p:spPr>
          <a:xfrm>
            <a:off x="1025799" y="305073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•"/>
            </a:pP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Видеокарта – это графический процессор, который производит вычисления в графических приложениях и играх. Она может быть встроена в материнскую плату. Но в этом случае ее производительности хватит лишь на работу с простыми программами. Для работы с тяжелой графикой придется прикупить отдельную видеокарту.</a:t>
            </a:r>
            <a:endParaRPr/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/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/>
          </a:p>
        </p:txBody>
      </p:sp>
      <p:pic>
        <p:nvPicPr>
          <p:cNvPr id="329" name="Google Shape;3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536" y="3926559"/>
            <a:ext cx="427672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4058" y="3399584"/>
            <a:ext cx="4470509" cy="314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025" y="2943202"/>
            <a:ext cx="11132100" cy="8524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148150"/>
            <a:ext cx="12192000" cy="38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276725"/>
            <a:ext cx="12192000" cy="39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b="1">
                <a:latin typeface="Arial"/>
                <a:ea typeface="Arial"/>
                <a:cs typeface="Arial"/>
                <a:sym typeface="Arial"/>
              </a:rPr>
              <a:t>ЧТО ТАКОЕ КОМПЬЮТЕР?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 txBox="1">
            <a:spLocks noGrp="1"/>
          </p:cNvSpPr>
          <p:nvPr>
            <p:ph type="body" idx="1"/>
          </p:nvPr>
        </p:nvSpPr>
        <p:spPr>
          <a:xfrm>
            <a:off x="1141412" y="1658112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•"/>
            </a:pPr>
            <a:r>
              <a:rPr lang="ru-RU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Определение</a:t>
            </a: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Компьютер – электронно-вычислительная машина, которая работает с различной информацией (или служит для обработки различной информации).</a:t>
            </a:r>
            <a:endParaRPr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050" y="3505075"/>
            <a:ext cx="3845425" cy="31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9822" y="174688"/>
            <a:ext cx="8366480" cy="627486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/>
          <p:nvPr/>
        </p:nvSpPr>
        <p:spPr>
          <a:xfrm>
            <a:off x="1896100" y="196400"/>
            <a:ext cx="8273100" cy="6274800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458241" y="544945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СТРУКТУРА КОМПЬЮТЕРА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2"/>
          <p:cNvSpPr txBox="1">
            <a:spLocks noGrp="1"/>
          </p:cNvSpPr>
          <p:nvPr>
            <p:ph type="body" idx="1"/>
          </p:nvPr>
        </p:nvSpPr>
        <p:spPr>
          <a:xfrm>
            <a:off x="458241" y="2249487"/>
            <a:ext cx="11544573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•"/>
            </a:pPr>
            <a:r>
              <a:rPr lang="ru-RU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Определение</a:t>
            </a:r>
            <a:r>
              <a:rPr lang="ru-RU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 Структура компьютера - это совокупность его функциональных элементов и связей между ними.</a:t>
            </a: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 Элементами могут быть самые различные устройства - от основных логических узлов компьютера до простейших схем.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184" y="91975"/>
            <a:ext cx="4315042" cy="21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7925" y="4490225"/>
            <a:ext cx="5263775" cy="18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81655" y="195767"/>
            <a:ext cx="8409306" cy="630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/>
          <p:nvPr/>
        </p:nvSpPr>
        <p:spPr>
          <a:xfrm>
            <a:off x="1681650" y="195800"/>
            <a:ext cx="8409300" cy="6306900"/>
          </a:xfrm>
          <a:prstGeom prst="rect">
            <a:avLst/>
          </a:prstGeom>
          <a:noFill/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4678425" y="132125"/>
            <a:ext cx="36984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ru-RU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ЧТО ТАКОЕ ПК?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0" y="1575300"/>
            <a:ext cx="8178600" cy="5367600"/>
          </a:xfrm>
          <a:prstGeom prst="round1Rect">
            <a:avLst>
              <a:gd name="adj" fmla="val 579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056450"/>
            <a:ext cx="7992900" cy="48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/>
          <p:nvPr/>
        </p:nvSpPr>
        <p:spPr>
          <a:xfrm>
            <a:off x="14100" y="1575300"/>
            <a:ext cx="8178600" cy="535500"/>
          </a:xfrm>
          <a:prstGeom prst="round1Rect">
            <a:avLst>
              <a:gd name="adj" fmla="val 50000"/>
            </a:avLst>
          </a:prstGeom>
          <a:solidFill>
            <a:srgbClr val="8ECB75"/>
          </a:solidFill>
          <a:ln>
            <a:noFill/>
          </a:ln>
          <a:effectLst>
            <a:outerShdw blurRad="57150" dist="57150" dir="59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4"/>
          <p:cNvSpPr/>
          <p:nvPr/>
        </p:nvSpPr>
        <p:spPr>
          <a:xfrm rot="10800000">
            <a:off x="3933525" y="-136850"/>
            <a:ext cx="5188200" cy="1344300"/>
          </a:xfrm>
          <a:prstGeom prst="round2SameRect">
            <a:avLst>
              <a:gd name="adj1" fmla="val 25976"/>
              <a:gd name="adj2" fmla="val 0"/>
            </a:avLst>
          </a:prstGeom>
          <a:solidFill>
            <a:srgbClr val="FFFF00">
              <a:alpha val="30960"/>
            </a:srgbClr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17985" y="426994"/>
            <a:ext cx="8035141" cy="602635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5"/>
          <p:cNvSpPr/>
          <p:nvPr/>
        </p:nvSpPr>
        <p:spPr>
          <a:xfrm>
            <a:off x="2018725" y="463875"/>
            <a:ext cx="7971000" cy="6026400"/>
          </a:xfrm>
          <a:prstGeom prst="rect">
            <a:avLst/>
          </a:prstGeom>
          <a:noFill/>
          <a:ln w="11430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6" descr="computer-158675_960_7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950" y="4301575"/>
            <a:ext cx="4025275" cy="255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body" idx="1"/>
          </p:nvPr>
        </p:nvSpPr>
        <p:spPr>
          <a:xfrm>
            <a:off x="836611" y="-73573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ru-RU" sz="8000">
                <a:latin typeface="Arial"/>
                <a:ea typeface="Arial"/>
                <a:cs typeface="Arial"/>
                <a:sym typeface="Arial"/>
              </a:rPr>
              <a:t>Персональный компьютер включает в себя следующие основные блоки</a:t>
            </a:r>
            <a:r>
              <a:rPr lang="ru-RU" sz="8000" b="1">
                <a:latin typeface="Arial"/>
                <a:ea typeface="Arial"/>
                <a:cs typeface="Arial"/>
                <a:sym typeface="Arial"/>
              </a:rPr>
              <a:t>:</a:t>
            </a:r>
            <a:endParaRPr sz="80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8000" b="1" i="1">
                <a:latin typeface="Arial"/>
                <a:ea typeface="Arial"/>
                <a:cs typeface="Arial"/>
                <a:sym typeface="Arial"/>
              </a:rPr>
              <a:t>1. Системный блок</a:t>
            </a:r>
            <a:endParaRPr sz="800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8000" b="1" i="1">
                <a:latin typeface="Arial"/>
                <a:ea typeface="Arial"/>
                <a:cs typeface="Arial"/>
                <a:sym typeface="Arial"/>
              </a:rPr>
              <a:t>Процессор </a:t>
            </a:r>
            <a:r>
              <a:rPr lang="ru-RU" sz="8000">
                <a:latin typeface="Arial"/>
                <a:ea typeface="Arial"/>
                <a:cs typeface="Arial"/>
                <a:sym typeface="Arial"/>
              </a:rPr>
              <a:t>(Центральная часть компьютера, выполняющая заданные программой преобразования информации и осуществляющая управление всем вычислительным процессом.)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8000" b="1" i="1">
                <a:latin typeface="Arial"/>
                <a:ea typeface="Arial"/>
                <a:cs typeface="Arial"/>
                <a:sym typeface="Arial"/>
              </a:rPr>
              <a:t>Материнская плата</a:t>
            </a:r>
            <a:r>
              <a:rPr lang="ru-RU" sz="8000">
                <a:latin typeface="Arial"/>
                <a:ea typeface="Arial"/>
                <a:cs typeface="Arial"/>
                <a:sym typeface="Arial"/>
              </a:rPr>
              <a:t> (Она является самой большой деталью внутри системного блока. Материнская плата обеспечивает взаимодействие всех компонентов, как единой системы, управляя их совместной работой.)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8000" b="1" i="1">
                <a:latin typeface="Arial"/>
                <a:ea typeface="Arial"/>
                <a:cs typeface="Arial"/>
                <a:sym typeface="Arial"/>
              </a:rPr>
              <a:t>Оперативная память </a:t>
            </a:r>
            <a:r>
              <a:rPr lang="ru-RU" sz="8000">
                <a:latin typeface="Arial"/>
                <a:ea typeface="Arial"/>
                <a:cs typeface="Arial"/>
                <a:sym typeface="Arial"/>
              </a:rPr>
              <a:t>(это временная память компьютера, которая работает при включенном состоянии компьютера и которая нужна для нормальной работы программ и процессов. Как только вы выключаете компьютер или перезагружаете, оперативка стирается)</a:t>
            </a:r>
            <a:endParaRPr/>
          </a:p>
          <a:p>
            <a:pPr marL="228600" lvl="0" indent="-1809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>
            <a:spLocks noGrp="1"/>
          </p:cNvSpPr>
          <p:nvPr>
            <p:ph type="body" idx="1"/>
          </p:nvPr>
        </p:nvSpPr>
        <p:spPr>
          <a:xfrm>
            <a:off x="1141412" y="-94319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Жесткий диск (Жесткий диск служит для долговременного хранения информации в компьютере, то есть вся ваша музыка, фильмы, фотографии, документы, а также установленные программы и файлы самой операционной системы хранятся на нем)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Дисковод (устройство компьютера, позволяющее осуществить чтение или запись информации на носители информации.)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2. Монитор </a:t>
            </a:r>
            <a:r>
              <a:rPr lang="ru-RU" sz="7200">
                <a:latin typeface="Arial"/>
                <a:ea typeface="Arial"/>
                <a:cs typeface="Arial"/>
                <a:sym typeface="Arial"/>
              </a:rPr>
              <a:t>(устройство, предназначенное для визуального отображения информации.)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3. Клавиатура</a:t>
            </a:r>
            <a:r>
              <a:rPr lang="ru-RU" sz="7200">
                <a:latin typeface="Arial"/>
                <a:ea typeface="Arial"/>
                <a:cs typeface="Arial"/>
                <a:sym typeface="Arial"/>
              </a:rPr>
              <a:t> (устройство, позволяющее пользователю вводить информацию в компьютер)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4. Мышь </a:t>
            </a:r>
            <a:r>
              <a:rPr lang="ru-RU" sz="7200">
                <a:latin typeface="Arial"/>
                <a:ea typeface="Arial"/>
                <a:cs typeface="Arial"/>
                <a:sym typeface="Arial"/>
              </a:rPr>
              <a:t> (устройство для управления курсором и отдачи различных команд компьютеру)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Геймпад </a:t>
            </a:r>
            <a:r>
              <a:rPr lang="ru-RU" sz="7200">
                <a:latin typeface="Arial"/>
                <a:ea typeface="Arial"/>
                <a:cs typeface="Arial"/>
                <a:sym typeface="Arial"/>
              </a:rPr>
              <a:t>(устройство ввода команд, хорошо знакомое любителям компьютерных игр. Геймпадом удобно управлять героями игр на экране компьютера.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ru-RU" sz="7200" b="1" i="1">
                <a:latin typeface="Arial"/>
                <a:ea typeface="Arial"/>
                <a:cs typeface="Arial"/>
                <a:sym typeface="Arial"/>
              </a:rPr>
              <a:t>Сканер </a:t>
            </a:r>
            <a:r>
              <a:rPr lang="ru-RU" sz="7200">
                <a:latin typeface="Arial"/>
                <a:ea typeface="Arial"/>
                <a:cs typeface="Arial"/>
                <a:sym typeface="Arial"/>
              </a:rPr>
              <a:t>(Сканер позволяет компьютеру вводить тексты и рисунки с бумаги в свою память. Сканер — это устройство ввода.)</a:t>
            </a:r>
            <a:endParaRPr/>
          </a:p>
          <a:p>
            <a:pPr marL="228600" lvl="0" indent="-1809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1809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/>
          </a:p>
        </p:txBody>
      </p:sp>
      <p:pic>
        <p:nvPicPr>
          <p:cNvPr id="296" name="Google Shape;29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2076" y="5616351"/>
            <a:ext cx="2969274" cy="21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3604" y="5616358"/>
            <a:ext cx="3717179" cy="2834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/>
                                        <p:tgtEl>
                                          <p:spTgt spid="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/>
                                        <p:tgtEl>
                                          <p:spTgt spid="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онтур">
  <a:themeElements>
    <a:clrScheme name="Контур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499</Words>
  <Application>Microsoft Office PowerPoint</Application>
  <PresentationFormat>Широкоэкранный</PresentationFormat>
  <Paragraphs>31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Twentieth Century</vt:lpstr>
      <vt:lpstr>Контур</vt:lpstr>
      <vt:lpstr>СТРУКТУРА КОМПЬЮТЕРА</vt:lpstr>
      <vt:lpstr>ЧТО ТАКОЕ КОМПЬЮТЕР?</vt:lpstr>
      <vt:lpstr>Презентация PowerPoint</vt:lpstr>
      <vt:lpstr>СТРУКТУРА КОМПЬЮТЕРА</vt:lpstr>
      <vt:lpstr>Презентация PowerPoint</vt:lpstr>
      <vt:lpstr>ЧТО ТАКОЕ ПК?</vt:lpstr>
      <vt:lpstr>Презентация PowerPoint</vt:lpstr>
      <vt:lpstr> </vt:lpstr>
      <vt:lpstr>Презентация PowerPoint</vt:lpstr>
      <vt:lpstr>Презентация PowerPoint</vt:lpstr>
      <vt:lpstr>ЧТО РАСПОЛОЖЕНО НА МАТЕРИНСКОЙ ПЛАТЕ?</vt:lpstr>
      <vt:lpstr>КАК ВЫГЛЯДИТ МАТЕРИНСКАЯ ПЛАТА</vt:lpstr>
      <vt:lpstr>КАК ВЫГЛЯДИТ ПРОЦЕССОР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КОМПЬЮТЕРА</dc:title>
  <cp:lastModifiedBy>User</cp:lastModifiedBy>
  <cp:revision>1</cp:revision>
  <dcterms:modified xsi:type="dcterms:W3CDTF">2021-10-30T16:15:47Z</dcterms:modified>
</cp:coreProperties>
</file>