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1" r:id="rId5"/>
    <p:sldId id="258" r:id="rId6"/>
    <p:sldId id="262" r:id="rId7"/>
    <p:sldId id="260" r:id="rId8"/>
    <p:sldId id="276" r:id="rId9"/>
    <p:sldId id="265" r:id="rId10"/>
    <p:sldId id="268" r:id="rId11"/>
    <p:sldId id="266" r:id="rId12"/>
    <p:sldId id="270" r:id="rId13"/>
    <p:sldId id="267" r:id="rId14"/>
    <p:sldId id="271" r:id="rId15"/>
    <p:sldId id="272" r:id="rId16"/>
    <p:sldId id="275" r:id="rId17"/>
    <p:sldId id="269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54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3DEAB-7713-413F-A56D-992397A08068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5781-6AE8-4DBE-9E36-5F744BE970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3DEAB-7713-413F-A56D-992397A08068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5781-6AE8-4DBE-9E36-5F744BE970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3DEAB-7713-413F-A56D-992397A08068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5781-6AE8-4DBE-9E36-5F744BE970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3DEAB-7713-413F-A56D-992397A08068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5781-6AE8-4DBE-9E36-5F744BE970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3DEAB-7713-413F-A56D-992397A08068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5781-6AE8-4DBE-9E36-5F744BE970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3DEAB-7713-413F-A56D-992397A08068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5781-6AE8-4DBE-9E36-5F744BE970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3DEAB-7713-413F-A56D-992397A08068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5781-6AE8-4DBE-9E36-5F744BE970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3DEAB-7713-413F-A56D-992397A08068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5781-6AE8-4DBE-9E36-5F744BE970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3DEAB-7713-413F-A56D-992397A08068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5781-6AE8-4DBE-9E36-5F744BE970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3DEAB-7713-413F-A56D-992397A08068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5781-6AE8-4DBE-9E36-5F744BE970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3DEAB-7713-413F-A56D-992397A08068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9E75781-6AE8-4DBE-9E36-5F744BE970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143DEAB-7713-413F-A56D-992397A08068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9E75781-6AE8-4DBE-9E36-5F744BE9709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24894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8000" dirty="0" smtClean="0">
                <a:solidFill>
                  <a:schemeClr val="tx1"/>
                </a:solidFill>
                <a:cs typeface="Aharoni" pitchFamily="2" charset="-79"/>
              </a:rPr>
              <a:t>Надкласс рыбы</a:t>
            </a:r>
            <a:r>
              <a:rPr lang="ru-RU" sz="8000" i="1" dirty="0" smtClean="0">
                <a:solidFill>
                  <a:schemeClr val="hlink"/>
                </a:solidFill>
              </a:rPr>
              <a:t> </a:t>
            </a:r>
            <a:r>
              <a:rPr lang="ru-RU" sz="6000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общая характеристика и внешнее строение</a:t>
            </a:r>
            <a:endParaRPr lang="ru-RU" sz="6000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dirty="0" smtClean="0">
                <a:latin typeface="+mn-lt"/>
              </a:rPr>
              <a:t>Органы передвижения</a:t>
            </a:r>
          </a:p>
        </p:txBody>
      </p:sp>
      <p:graphicFrame>
        <p:nvGraphicFramePr>
          <p:cNvPr id="102403" name="Group 3"/>
          <p:cNvGraphicFramePr>
            <a:graphicFrameLocks noGrp="1"/>
          </p:cNvGraphicFramePr>
          <p:nvPr>
            <p:ph idx="1"/>
          </p:nvPr>
        </p:nvGraphicFramePr>
        <p:xfrm>
          <a:off x="395536" y="1772816"/>
          <a:ext cx="7920880" cy="4896545"/>
        </p:xfrm>
        <a:graphic>
          <a:graphicData uri="http://schemas.openxmlformats.org/drawingml/2006/table">
            <a:tbl>
              <a:tblPr/>
              <a:tblGrid>
                <a:gridCol w="2116067"/>
                <a:gridCol w="5804813"/>
              </a:tblGrid>
              <a:tr h="7310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Плавники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Значение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644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Непарные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Спинной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Анальный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Устойчивость при движении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74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Хвостовой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Движение вперед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5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Парные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Грудные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Повороты в воде, движение вверх, вниз, в стороны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84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Брюшные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Равновесие, удерживают в вертикальном положении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+mn-lt"/>
              </a:rPr>
              <a:t>Покровы тела рыб</a:t>
            </a:r>
            <a:endParaRPr lang="ru-RU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140968"/>
            <a:ext cx="8229600" cy="371703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800" b="1" dirty="0" smtClean="0"/>
              <a:t>Снаружи кожа рыб покрыта чешуей. Чешуи своими концами налегают друг на друга, располагаясь черепицеобразно, рядами.</a:t>
            </a:r>
          </a:p>
          <a:p>
            <a:pPr eaLnBrk="1" hangingPunct="1">
              <a:defRPr/>
            </a:pPr>
            <a:r>
              <a:rPr lang="ru-RU" sz="2800" b="1" dirty="0" smtClean="0"/>
              <a:t>Образующийся покров предохраняет рыб от механических повреждений.</a:t>
            </a:r>
          </a:p>
          <a:p>
            <a:pPr>
              <a:defRPr/>
            </a:pPr>
            <a:r>
              <a:rPr lang="ru-RU" sz="2800" b="1" dirty="0" smtClean="0"/>
              <a:t>Тело рыб скользкое, т. к. покрыто выделениями </a:t>
            </a:r>
            <a:r>
              <a:rPr lang="ru-RU" sz="2800" b="1" i="1" dirty="0" smtClean="0">
                <a:solidFill>
                  <a:srgbClr val="FF0000"/>
                </a:solidFill>
              </a:rPr>
              <a:t>слизистых желез</a:t>
            </a:r>
            <a:r>
              <a:rPr lang="ru-RU" sz="2800" b="1" dirty="0" smtClean="0"/>
              <a:t>, расположенных в коже. </a:t>
            </a:r>
          </a:p>
          <a:p>
            <a:pPr eaLnBrk="1" hangingPunct="1">
              <a:defRPr/>
            </a:pPr>
            <a:endParaRPr lang="ru-RU" sz="2800" dirty="0">
              <a:latin typeface="+mj-lt"/>
            </a:endParaRPr>
          </a:p>
        </p:txBody>
      </p:sp>
      <p:pic>
        <p:nvPicPr>
          <p:cNvPr id="15363" name="Рисунок 3" descr="Безимени-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39" y="1236917"/>
            <a:ext cx="6192689" cy="1904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-100013"/>
            <a:ext cx="8136904" cy="93672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3600" b="1" i="1" dirty="0" smtClean="0">
                <a:solidFill>
                  <a:srgbClr val="000099"/>
                </a:solidFill>
                <a:latin typeface="+mn-lt"/>
              </a:rPr>
              <a:t>Расположение чешуи на теле рыбы </a:t>
            </a:r>
          </a:p>
        </p:txBody>
      </p:sp>
      <p:pic>
        <p:nvPicPr>
          <p:cNvPr id="41987" name="Picture 4" descr="resB7E2779F-73D4-44AD-B8DA-E28435ED91B1"/>
          <p:cNvPicPr>
            <a:picLocks noChangeAspect="1" noChangeArrowheads="1"/>
          </p:cNvPicPr>
          <p:nvPr/>
        </p:nvPicPr>
        <p:blipFill>
          <a:blip r:embed="rId2" cstate="print"/>
          <a:srcRect l="40889" b="23030"/>
          <a:stretch>
            <a:fillRect/>
          </a:stretch>
        </p:blipFill>
        <p:spPr bwMode="auto">
          <a:xfrm>
            <a:off x="4644008" y="3860800"/>
            <a:ext cx="4248472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6" descr="resB7E2779F-73D4-44AD-B8DA-E28435ED91B1"/>
          <p:cNvPicPr>
            <a:picLocks noChangeAspect="1" noChangeArrowheads="1"/>
          </p:cNvPicPr>
          <p:nvPr/>
        </p:nvPicPr>
        <p:blipFill>
          <a:blip r:embed="rId2" cstate="print">
            <a:lum bright="-12000" contrast="12000"/>
          </a:blip>
          <a:srcRect l="21144" t="38486" r="60510" b="23030"/>
          <a:stretch>
            <a:fillRect/>
          </a:stretch>
        </p:blipFill>
        <p:spPr bwMode="auto">
          <a:xfrm>
            <a:off x="179388" y="4005064"/>
            <a:ext cx="2608262" cy="2592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7" descr="TMP11"/>
          <p:cNvPicPr>
            <a:picLocks noChangeAspect="1" noChangeArrowheads="1"/>
          </p:cNvPicPr>
          <p:nvPr/>
        </p:nvPicPr>
        <p:blipFill>
          <a:blip r:embed="rId3" cstate="print">
            <a:lum bright="-12000" contrast="30000"/>
          </a:blip>
          <a:srcRect/>
          <a:stretch>
            <a:fillRect/>
          </a:stretch>
        </p:blipFill>
        <p:spPr bwMode="auto">
          <a:xfrm>
            <a:off x="1908175" y="981075"/>
            <a:ext cx="5113338" cy="2449513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</p:spPr>
      </p:pic>
      <p:sp>
        <p:nvSpPr>
          <p:cNvPr id="41991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107950" y="3573016"/>
            <a:ext cx="3455988" cy="43224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b="1" i="1" dirty="0" smtClean="0">
                <a:solidFill>
                  <a:srgbClr val="000099"/>
                </a:solidFill>
              </a:rPr>
              <a:t>Строение чешуи рыб             </a:t>
            </a:r>
          </a:p>
        </p:txBody>
      </p:sp>
      <p:sp>
        <p:nvSpPr>
          <p:cNvPr id="41992" name="Rectangle 12"/>
          <p:cNvSpPr>
            <a:spLocks noGrp="1" noChangeArrowheads="1"/>
          </p:cNvSpPr>
          <p:nvPr>
            <p:ph type="body" sz="half" idx="2"/>
          </p:nvPr>
        </p:nvSpPr>
        <p:spPr>
          <a:xfrm>
            <a:off x="5148064" y="3645024"/>
            <a:ext cx="3600400" cy="504056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b="1" i="1" dirty="0" smtClean="0">
                <a:solidFill>
                  <a:srgbClr val="000099"/>
                </a:solidFill>
              </a:rPr>
              <a:t>Определение возраста рыб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2656"/>
            <a:ext cx="8229600" cy="108012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dirty="0" smtClean="0">
                <a:latin typeface="+mn-lt"/>
              </a:rPr>
              <a:t>Внешнее строение рыб</a:t>
            </a:r>
          </a:p>
        </p:txBody>
      </p:sp>
      <p:graphicFrame>
        <p:nvGraphicFramePr>
          <p:cNvPr id="73731" name="Group 3"/>
          <p:cNvGraphicFramePr>
            <a:graphicFrameLocks noGrp="1"/>
          </p:cNvGraphicFramePr>
          <p:nvPr>
            <p:ph idx="1"/>
          </p:nvPr>
        </p:nvGraphicFramePr>
        <p:xfrm>
          <a:off x="900113" y="1628775"/>
          <a:ext cx="7543800" cy="4567175"/>
        </p:xfrm>
        <a:graphic>
          <a:graphicData uri="http://schemas.openxmlformats.org/drawingml/2006/table">
            <a:tbl>
              <a:tblPr/>
              <a:tblGrid>
                <a:gridCol w="2209800"/>
                <a:gridCol w="2951162"/>
                <a:gridCol w="2382838"/>
              </a:tblGrid>
              <a:tr h="822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Признаки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Характеристика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Значение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Форма тела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Обтекаемая, сжатая с боков.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Снижение трения воды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Покровы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Кожа, чешуя, слизь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Защита, снижение трения воды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Окраска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Спинка темная, брюшко светлое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Защитная, маскировка.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Отделы тела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Голова плавно переходит в туловище и хвост.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Снижение трения воды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+mn-lt"/>
              </a:rPr>
              <a:t>Органы чувств рыб</a:t>
            </a:r>
            <a:br>
              <a:rPr lang="ru-RU" b="1" dirty="0" smtClean="0">
                <a:latin typeface="+mn-lt"/>
              </a:rPr>
            </a:br>
            <a:r>
              <a:rPr lang="ru-RU" b="1" dirty="0" smtClean="0">
                <a:latin typeface="+mn-lt"/>
              </a:rPr>
              <a:t>Боковая линия</a:t>
            </a:r>
            <a:endParaRPr lang="ru-RU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686800" cy="4389120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   </a:t>
            </a:r>
            <a:r>
              <a:rPr lang="ru-RU" sz="2800" b="1" dirty="0" smtClean="0"/>
              <a:t>Характерный для рыб орган, воспринимающий движение воды, образован чувствительными клетками, сгруппированными на боковых поверхностях тела.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7" descr="усач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4149080"/>
            <a:ext cx="5544616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620688"/>
            <a:ext cx="9144000" cy="100811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4400" b="1" dirty="0" smtClean="0">
                <a:latin typeface="+mn-lt"/>
              </a:rPr>
              <a:t>Органы чувств рыб. Обоняние</a:t>
            </a:r>
          </a:p>
        </p:txBody>
      </p:sp>
      <p:sp>
        <p:nvSpPr>
          <p:cNvPr id="95238" name="Text Box 6"/>
          <p:cNvSpPr txBox="1">
            <a:spLocks noChangeArrowheads="1"/>
          </p:cNvSpPr>
          <p:nvPr/>
        </p:nvSpPr>
        <p:spPr bwMode="auto">
          <a:xfrm>
            <a:off x="6588224" y="2348880"/>
            <a:ext cx="230425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 dirty="0" smtClean="0"/>
              <a:t>Акулы способны </a:t>
            </a:r>
            <a:r>
              <a:rPr lang="ru-RU" sz="2400" b="1" dirty="0"/>
              <a:t>чувствовать каплю крови за несколько сотен метров</a:t>
            </a:r>
          </a:p>
        </p:txBody>
      </p:sp>
      <p:pic>
        <p:nvPicPr>
          <p:cNvPr id="5" name="Picture 10" descr="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88840"/>
            <a:ext cx="5832648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smtClean="0"/>
              <a:t>Органы чувств рыб. Зрение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Рыбы видят на близком расстоянии и различают цвета</a:t>
            </a:r>
          </a:p>
          <a:p>
            <a:endParaRPr lang="ru-RU" dirty="0"/>
          </a:p>
        </p:txBody>
      </p:sp>
      <p:pic>
        <p:nvPicPr>
          <p:cNvPr id="4" name="Picture 4" descr="осет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284984"/>
            <a:ext cx="5040560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664"/>
            <a:ext cx="8229600" cy="936104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dirty="0" smtClean="0">
                <a:latin typeface="+mn-lt"/>
              </a:rPr>
              <a:t>Органы чувств рыб</a:t>
            </a:r>
          </a:p>
        </p:txBody>
      </p:sp>
      <p:graphicFrame>
        <p:nvGraphicFramePr>
          <p:cNvPr id="83971" name="Group 3"/>
          <p:cNvGraphicFramePr>
            <a:graphicFrameLocks noGrp="1"/>
          </p:cNvGraphicFramePr>
          <p:nvPr>
            <p:ph idx="1"/>
          </p:nvPr>
        </p:nvGraphicFramePr>
        <p:xfrm>
          <a:off x="395536" y="1476357"/>
          <a:ext cx="8568951" cy="5120995"/>
        </p:xfrm>
        <a:graphic>
          <a:graphicData uri="http://schemas.openxmlformats.org/drawingml/2006/table">
            <a:tbl>
              <a:tblPr/>
              <a:tblGrid>
                <a:gridCol w="2017815"/>
                <a:gridCol w="2208957"/>
                <a:gridCol w="4342179"/>
              </a:tblGrid>
              <a:tr h="7116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Признаки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Орган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Значение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02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Орган зрения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Глаза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Обеспечивает зрение на близком расстоянии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02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Орган обоняния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Ноздри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Восприятие запахов растворенных в воде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519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Органы боковой линии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Каналы лежащие под чешуей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Чувство потоков воды, различение предметов, восприятие электромагнитных полей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Выводы к уроку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59"/>
            <a:ext cx="8229600" cy="485740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Blip>
                <a:blip r:embed="rId2"/>
              </a:buBlip>
            </a:pPr>
            <a:r>
              <a:rPr lang="ru-RU" sz="2800" dirty="0" smtClean="0"/>
              <a:t>Рыбы приспособлены к жизни в водной среде.</a:t>
            </a:r>
          </a:p>
          <a:p>
            <a:pPr eaLnBrk="1" hangingPunct="1">
              <a:lnSpc>
                <a:spcPct val="90000"/>
              </a:lnSpc>
              <a:buFontTx/>
              <a:buBlip>
                <a:blip r:embed="rId2"/>
              </a:buBlip>
            </a:pPr>
            <a:r>
              <a:rPr lang="ru-RU" sz="2800" dirty="0" smtClean="0"/>
              <a:t>Для обитания в водной среде у рыб появились приспособления: обтекаемая форма тела, плавники, специализированные органы чувств, позволяющие ориентироваться в воде.</a:t>
            </a:r>
          </a:p>
          <a:p>
            <a:pPr eaLnBrk="1" hangingPunct="1">
              <a:lnSpc>
                <a:spcPct val="90000"/>
              </a:lnSpc>
              <a:buFontTx/>
              <a:buBlip>
                <a:blip r:embed="rId2"/>
              </a:buBlip>
            </a:pPr>
            <a:r>
              <a:rPr lang="ru-RU" sz="2800" dirty="0" smtClean="0"/>
              <a:t>Покровы рыб направлены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dirty="0" smtClean="0"/>
              <a:t>	на создание гладкой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dirty="0" smtClean="0"/>
              <a:t>	скользящей в воде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dirty="0" smtClean="0"/>
              <a:t>	поверхности.  </a:t>
            </a:r>
          </a:p>
        </p:txBody>
      </p:sp>
      <p:pic>
        <p:nvPicPr>
          <p:cNvPr id="5" name="Picture 6" descr="мор коне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356992"/>
            <a:ext cx="3688085" cy="289445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cs typeface="Aharoni" pitchFamily="2" charset="-79"/>
              </a:rPr>
              <a:t>Рыбы — позвоночные животные, живущие только в воде.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cs typeface="Aharoni" pitchFamily="2" charset="-79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b="1" dirty="0" smtClean="0"/>
              <a:t>Появились более 400 </a:t>
            </a:r>
            <a:r>
              <a:rPr lang="ru-RU" sz="3200" b="1" dirty="0" err="1" smtClean="0"/>
              <a:t>млн</a:t>
            </a:r>
            <a:r>
              <a:rPr lang="ru-RU" sz="3200" b="1" dirty="0" smtClean="0"/>
              <a:t> лет назад</a:t>
            </a:r>
          </a:p>
          <a:p>
            <a:r>
              <a:rPr lang="ru-RU" sz="3200" b="1" dirty="0" smtClean="0"/>
              <a:t>Известно около 20 тыс. видов</a:t>
            </a:r>
          </a:p>
          <a:p>
            <a:r>
              <a:rPr lang="ru-RU" sz="3200" b="1" dirty="0" smtClean="0"/>
              <a:t>Различаются по форме тела, размерам и массе</a:t>
            </a:r>
          </a:p>
          <a:p>
            <a:r>
              <a:rPr lang="ru-RU" sz="3200" b="1" dirty="0" smtClean="0"/>
              <a:t>В зависимости от строения, питания, размножения и образа жизни делятся на 2 класса: костные и хрящевые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0"/>
            <a:ext cx="5334000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233488"/>
            <a:ext cx="5105400" cy="135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2438400"/>
            <a:ext cx="5257800" cy="13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578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3810000"/>
            <a:ext cx="51816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578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410200"/>
            <a:ext cx="31242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578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0" y="5410200"/>
            <a:ext cx="31242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5784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9800" y="5410200"/>
            <a:ext cx="31242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5786" name="Line 10"/>
          <p:cNvSpPr>
            <a:spLocks noChangeShapeType="1"/>
          </p:cNvSpPr>
          <p:nvPr/>
        </p:nvSpPr>
        <p:spPr bwMode="auto">
          <a:xfrm flipH="1">
            <a:off x="1752600" y="5105400"/>
            <a:ext cx="2743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5787" name="Line 11"/>
          <p:cNvSpPr>
            <a:spLocks noChangeShapeType="1"/>
          </p:cNvSpPr>
          <p:nvPr/>
        </p:nvSpPr>
        <p:spPr bwMode="auto">
          <a:xfrm>
            <a:off x="4495800" y="5105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5789" name="Line 13"/>
          <p:cNvSpPr>
            <a:spLocks noChangeShapeType="1"/>
          </p:cNvSpPr>
          <p:nvPr/>
        </p:nvSpPr>
        <p:spPr bwMode="auto">
          <a:xfrm>
            <a:off x="4572000" y="5105400"/>
            <a:ext cx="2971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5790" name="Line 14"/>
          <p:cNvSpPr>
            <a:spLocks noChangeShapeType="1"/>
          </p:cNvSpPr>
          <p:nvPr/>
        </p:nvSpPr>
        <p:spPr bwMode="auto">
          <a:xfrm>
            <a:off x="4419600" y="3581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5791" name="Line 15"/>
          <p:cNvSpPr>
            <a:spLocks noChangeShapeType="1"/>
          </p:cNvSpPr>
          <p:nvPr/>
        </p:nvSpPr>
        <p:spPr bwMode="auto">
          <a:xfrm>
            <a:off x="4419600" y="2286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5792" name="Line 16"/>
          <p:cNvSpPr>
            <a:spLocks noChangeShapeType="1"/>
          </p:cNvSpPr>
          <p:nvPr/>
        </p:nvSpPr>
        <p:spPr bwMode="auto">
          <a:xfrm>
            <a:off x="4419600" y="1066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{5904911D-4C8B-4CF1-B382-364AD4DD18D7}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348880"/>
            <a:ext cx="417663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5" descr="{5E03CCFB-BA22-4FD3-ABE0-F55ABEF2D6BD}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196752"/>
            <a:ext cx="3672210" cy="2736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6" descr="{B3163AC0-BFBD-4BF5-9F39-9BC34F2C35DE}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4005263"/>
            <a:ext cx="3671888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AutoShape 7"/>
          <p:cNvSpPr>
            <a:spLocks noChangeArrowheads="1"/>
          </p:cNvSpPr>
          <p:nvPr/>
        </p:nvSpPr>
        <p:spPr bwMode="auto">
          <a:xfrm>
            <a:off x="4499992" y="1340768"/>
            <a:ext cx="3671888" cy="792088"/>
          </a:xfrm>
          <a:prstGeom prst="leftRightArrow">
            <a:avLst>
              <a:gd name="adj1" fmla="val 50000"/>
              <a:gd name="adj2" fmla="val 8003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АКУЛЫ</a:t>
            </a:r>
          </a:p>
        </p:txBody>
      </p:sp>
      <p:sp>
        <p:nvSpPr>
          <p:cNvPr id="12296" name="AutoShape 8"/>
          <p:cNvSpPr>
            <a:spLocks noChangeArrowheads="1"/>
          </p:cNvSpPr>
          <p:nvPr/>
        </p:nvSpPr>
        <p:spPr bwMode="auto">
          <a:xfrm>
            <a:off x="4788024" y="5373216"/>
            <a:ext cx="3600450" cy="1062037"/>
          </a:xfrm>
          <a:prstGeom prst="leftArrow">
            <a:avLst>
              <a:gd name="adj1" fmla="val 50000"/>
              <a:gd name="adj2" fmla="val 8475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СКАТЫ</a:t>
            </a:r>
          </a:p>
        </p:txBody>
      </p:sp>
      <p:sp>
        <p:nvSpPr>
          <p:cNvPr id="32775" name="WordArt 9"/>
          <p:cNvSpPr>
            <a:spLocks noChangeArrowheads="1" noChangeShapeType="1" noTextEdit="1"/>
          </p:cNvSpPr>
          <p:nvPr/>
        </p:nvSpPr>
        <p:spPr bwMode="auto">
          <a:xfrm>
            <a:off x="539552" y="0"/>
            <a:ext cx="8207375" cy="112474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20000"/>
              </a:avLst>
            </a:prstTxWarp>
          </a:bodyPr>
          <a:lstStyle/>
          <a:p>
            <a:pPr algn="ctr"/>
            <a:r>
              <a:rPr lang="ru-RU" sz="20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Arial"/>
              </a:rPr>
              <a:t>Представители класса Хрящевые рыбы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Oval 4"/>
          <p:cNvSpPr>
            <a:spLocks noChangeArrowheads="1"/>
          </p:cNvSpPr>
          <p:nvPr/>
        </p:nvSpPr>
        <p:spPr bwMode="auto">
          <a:xfrm>
            <a:off x="1691680" y="404664"/>
            <a:ext cx="5832475" cy="1511300"/>
          </a:xfrm>
          <a:prstGeom prst="ellipse">
            <a:avLst/>
          </a:prstGeom>
          <a:solidFill>
            <a:schemeClr val="accent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 dirty="0">
                <a:solidFill>
                  <a:srgbClr val="3333CC"/>
                </a:solidFill>
                <a:latin typeface="Rockwell" pitchFamily="18" charset="0"/>
                <a:cs typeface="Aharoni" pitchFamily="2" charset="-79"/>
              </a:rPr>
              <a:t>Класс Костные рыбы</a:t>
            </a:r>
          </a:p>
        </p:txBody>
      </p:sp>
      <p:sp>
        <p:nvSpPr>
          <p:cNvPr id="8198" name="Oval 6"/>
          <p:cNvSpPr>
            <a:spLocks noChangeArrowheads="1"/>
          </p:cNvSpPr>
          <p:nvPr/>
        </p:nvSpPr>
        <p:spPr bwMode="auto">
          <a:xfrm>
            <a:off x="6011863" y="2420938"/>
            <a:ext cx="2663825" cy="936625"/>
          </a:xfrm>
          <a:prstGeom prst="ellipse">
            <a:avLst/>
          </a:prstGeom>
          <a:solidFill>
            <a:schemeClr val="accent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3333CC"/>
                </a:solidFill>
                <a:latin typeface="Rockwell" pitchFamily="18" charset="0"/>
              </a:rPr>
              <a:t>Лососеобразные</a:t>
            </a:r>
          </a:p>
        </p:txBody>
      </p:sp>
      <p:sp>
        <p:nvSpPr>
          <p:cNvPr id="8199" name="Oval 7"/>
          <p:cNvSpPr>
            <a:spLocks noChangeArrowheads="1"/>
          </p:cNvSpPr>
          <p:nvPr/>
        </p:nvSpPr>
        <p:spPr bwMode="auto">
          <a:xfrm>
            <a:off x="3203575" y="3068638"/>
            <a:ext cx="2519363" cy="1008062"/>
          </a:xfrm>
          <a:prstGeom prst="ellipse">
            <a:avLst/>
          </a:prstGeom>
          <a:solidFill>
            <a:schemeClr val="accent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3333CC"/>
                </a:solidFill>
                <a:latin typeface="Rockwell" pitchFamily="18" charset="0"/>
              </a:rPr>
              <a:t>Сельдеобразные</a:t>
            </a:r>
          </a:p>
        </p:txBody>
      </p:sp>
      <p:sp>
        <p:nvSpPr>
          <p:cNvPr id="8200" name="Oval 8"/>
          <p:cNvSpPr>
            <a:spLocks noChangeArrowheads="1"/>
          </p:cNvSpPr>
          <p:nvPr/>
        </p:nvSpPr>
        <p:spPr bwMode="auto">
          <a:xfrm>
            <a:off x="4932363" y="5013325"/>
            <a:ext cx="2376487" cy="1008063"/>
          </a:xfrm>
          <a:prstGeom prst="ellipse">
            <a:avLst/>
          </a:prstGeom>
          <a:solidFill>
            <a:schemeClr val="accent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3333CC"/>
                </a:solidFill>
                <a:latin typeface="Rockwell" pitchFamily="18" charset="0"/>
              </a:rPr>
              <a:t>Карпообразные</a:t>
            </a:r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 flipH="1">
            <a:off x="2268538" y="1700213"/>
            <a:ext cx="1079500" cy="720725"/>
          </a:xfrm>
          <a:prstGeom prst="line">
            <a:avLst/>
          </a:prstGeom>
          <a:noFill/>
          <a:ln w="57150">
            <a:solidFill>
              <a:srgbClr val="210B7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205" name="Line 13"/>
          <p:cNvSpPr>
            <a:spLocks noChangeShapeType="1"/>
          </p:cNvSpPr>
          <p:nvPr/>
        </p:nvSpPr>
        <p:spPr bwMode="auto">
          <a:xfrm flipH="1">
            <a:off x="4427538" y="1844675"/>
            <a:ext cx="0" cy="1223963"/>
          </a:xfrm>
          <a:prstGeom prst="line">
            <a:avLst/>
          </a:prstGeom>
          <a:noFill/>
          <a:ln w="57150">
            <a:solidFill>
              <a:srgbClr val="210B7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206" name="Line 14"/>
          <p:cNvSpPr>
            <a:spLocks noChangeShapeType="1"/>
          </p:cNvSpPr>
          <p:nvPr/>
        </p:nvSpPr>
        <p:spPr bwMode="auto">
          <a:xfrm>
            <a:off x="5868988" y="1700213"/>
            <a:ext cx="935037" cy="720725"/>
          </a:xfrm>
          <a:prstGeom prst="line">
            <a:avLst/>
          </a:prstGeom>
          <a:noFill/>
          <a:ln w="57150">
            <a:solidFill>
              <a:srgbClr val="210B7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207" name="Oval 15"/>
          <p:cNvSpPr>
            <a:spLocks noChangeArrowheads="1"/>
          </p:cNvSpPr>
          <p:nvPr/>
        </p:nvSpPr>
        <p:spPr bwMode="auto">
          <a:xfrm>
            <a:off x="1692275" y="5013325"/>
            <a:ext cx="2376488" cy="1008063"/>
          </a:xfrm>
          <a:prstGeom prst="ellipse">
            <a:avLst/>
          </a:prstGeom>
          <a:solidFill>
            <a:schemeClr val="accent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3333CC"/>
                </a:solidFill>
                <a:latin typeface="Rockwell" pitchFamily="18" charset="0"/>
              </a:rPr>
              <a:t>Тресковые</a:t>
            </a:r>
          </a:p>
        </p:txBody>
      </p:sp>
      <p:sp>
        <p:nvSpPr>
          <p:cNvPr id="8208" name="Oval 16"/>
          <p:cNvSpPr>
            <a:spLocks noChangeArrowheads="1"/>
          </p:cNvSpPr>
          <p:nvPr/>
        </p:nvSpPr>
        <p:spPr bwMode="auto">
          <a:xfrm>
            <a:off x="0" y="3933825"/>
            <a:ext cx="2376488" cy="1008063"/>
          </a:xfrm>
          <a:prstGeom prst="ellipse">
            <a:avLst/>
          </a:prstGeom>
          <a:solidFill>
            <a:schemeClr val="accent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err="1">
                <a:solidFill>
                  <a:srgbClr val="3333CC"/>
                </a:solidFill>
                <a:latin typeface="Rockwell" pitchFamily="18" charset="0"/>
              </a:rPr>
              <a:t>Щукообразные</a:t>
            </a:r>
            <a:endParaRPr lang="ru-RU" sz="2400" b="1" dirty="0">
              <a:solidFill>
                <a:srgbClr val="3333CC"/>
              </a:solidFill>
              <a:latin typeface="Rockwell" pitchFamily="18" charset="0"/>
            </a:endParaRPr>
          </a:p>
        </p:txBody>
      </p:sp>
      <p:sp>
        <p:nvSpPr>
          <p:cNvPr id="8209" name="Oval 17"/>
          <p:cNvSpPr>
            <a:spLocks noChangeArrowheads="1"/>
          </p:cNvSpPr>
          <p:nvPr/>
        </p:nvSpPr>
        <p:spPr bwMode="auto">
          <a:xfrm>
            <a:off x="6767513" y="4005263"/>
            <a:ext cx="2376487" cy="1008062"/>
          </a:xfrm>
          <a:prstGeom prst="ellipse">
            <a:avLst/>
          </a:prstGeom>
          <a:solidFill>
            <a:schemeClr val="accent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3333CC"/>
                </a:solidFill>
                <a:latin typeface="Rockwell" pitchFamily="18" charset="0"/>
              </a:rPr>
              <a:t>Окунеобразные</a:t>
            </a:r>
          </a:p>
        </p:txBody>
      </p:sp>
      <p:sp>
        <p:nvSpPr>
          <p:cNvPr id="8210" name="Oval 18"/>
          <p:cNvSpPr>
            <a:spLocks noChangeArrowheads="1"/>
          </p:cNvSpPr>
          <p:nvPr/>
        </p:nvSpPr>
        <p:spPr bwMode="auto">
          <a:xfrm>
            <a:off x="468313" y="2349500"/>
            <a:ext cx="2376487" cy="1008063"/>
          </a:xfrm>
          <a:prstGeom prst="ellipse">
            <a:avLst/>
          </a:prstGeom>
          <a:solidFill>
            <a:schemeClr val="accent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3333CC"/>
                </a:solidFill>
                <a:latin typeface="Rockwell" pitchFamily="18" charset="0"/>
                <a:cs typeface="Aharoni" pitchFamily="2" charset="-79"/>
              </a:rPr>
              <a:t>Осетрообразны</a:t>
            </a:r>
            <a:r>
              <a:rPr lang="ru-RU" sz="2400" b="1" dirty="0">
                <a:solidFill>
                  <a:srgbClr val="3333CC"/>
                </a:solidFill>
                <a:latin typeface="Rockwell" pitchFamily="18" charset="0"/>
              </a:rPr>
              <a:t>е</a:t>
            </a:r>
          </a:p>
        </p:txBody>
      </p:sp>
      <p:sp>
        <p:nvSpPr>
          <p:cNvPr id="8211" name="Line 19"/>
          <p:cNvSpPr>
            <a:spLocks noChangeShapeType="1"/>
          </p:cNvSpPr>
          <p:nvPr/>
        </p:nvSpPr>
        <p:spPr bwMode="auto">
          <a:xfrm flipH="1">
            <a:off x="2051050" y="1773238"/>
            <a:ext cx="1655763" cy="2303462"/>
          </a:xfrm>
          <a:prstGeom prst="line">
            <a:avLst/>
          </a:prstGeom>
          <a:noFill/>
          <a:ln w="57150">
            <a:solidFill>
              <a:srgbClr val="210B7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212" name="Line 20"/>
          <p:cNvSpPr>
            <a:spLocks noChangeShapeType="1"/>
          </p:cNvSpPr>
          <p:nvPr/>
        </p:nvSpPr>
        <p:spPr bwMode="auto">
          <a:xfrm flipH="1">
            <a:off x="2411413" y="1844675"/>
            <a:ext cx="1655762" cy="3168650"/>
          </a:xfrm>
          <a:prstGeom prst="line">
            <a:avLst/>
          </a:prstGeom>
          <a:noFill/>
          <a:ln w="57150">
            <a:solidFill>
              <a:srgbClr val="210B7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213" name="Line 21"/>
          <p:cNvSpPr>
            <a:spLocks noChangeShapeType="1"/>
          </p:cNvSpPr>
          <p:nvPr/>
        </p:nvSpPr>
        <p:spPr bwMode="auto">
          <a:xfrm>
            <a:off x="5075238" y="1844675"/>
            <a:ext cx="1368425" cy="3240088"/>
          </a:xfrm>
          <a:prstGeom prst="line">
            <a:avLst/>
          </a:prstGeom>
          <a:noFill/>
          <a:ln w="57150">
            <a:solidFill>
              <a:srgbClr val="210B7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214" name="Line 22"/>
          <p:cNvSpPr>
            <a:spLocks noChangeShapeType="1"/>
          </p:cNvSpPr>
          <p:nvPr/>
        </p:nvSpPr>
        <p:spPr bwMode="auto">
          <a:xfrm>
            <a:off x="5435600" y="1773238"/>
            <a:ext cx="1368425" cy="2592387"/>
          </a:xfrm>
          <a:prstGeom prst="line">
            <a:avLst/>
          </a:prstGeom>
          <a:noFill/>
          <a:ln w="57150">
            <a:solidFill>
              <a:srgbClr val="210B7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{67AC8FF5-DC63-4557-A51B-34F0FEE51242}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933825"/>
            <a:ext cx="3600450" cy="26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 descr="{94281F49-C292-4846-AB79-53DBD25A5293}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132856"/>
            <a:ext cx="35941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WordArt 5"/>
          <p:cNvSpPr>
            <a:spLocks noChangeArrowheads="1" noChangeShapeType="1" noTextEdit="1"/>
          </p:cNvSpPr>
          <p:nvPr/>
        </p:nvSpPr>
        <p:spPr bwMode="auto">
          <a:xfrm>
            <a:off x="468313" y="260649"/>
            <a:ext cx="8207375" cy="1008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Arial"/>
              </a:rPr>
              <a:t>Представители класса Костные рыбы</a:t>
            </a:r>
          </a:p>
        </p:txBody>
      </p:sp>
      <p:pic>
        <p:nvPicPr>
          <p:cNvPr id="33798" name="Picture 6" descr="{2C2EE062-6750-4B1D-9EAE-221556B4AC9D}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95536" y="1268760"/>
            <a:ext cx="3671888" cy="25400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50" y="785813"/>
            <a:ext cx="5308600" cy="704850"/>
          </a:xfrm>
          <a:solidFill>
            <a:schemeClr val="bg1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tx1"/>
                </a:solidFill>
              </a:rPr>
              <a:t>Формы тела рыб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195" name="Содержимое 3" descr="img0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6013" y="1844675"/>
            <a:ext cx="6769100" cy="47894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+mn-lt"/>
              </a:rPr>
              <a:t>Окраска рыб</a:t>
            </a:r>
            <a:endParaRPr lang="ru-RU" b="1" dirty="0">
              <a:latin typeface="+mn-lt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1700808"/>
            <a:ext cx="4040188" cy="504056"/>
          </a:xfrm>
        </p:spPr>
        <p:txBody>
          <a:bodyPr/>
          <a:lstStyle/>
          <a:p>
            <a:r>
              <a:rPr lang="ru-RU" dirty="0" smtClean="0"/>
              <a:t>«Расчленяющая» расцветка рыб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3995936" y="1628801"/>
            <a:ext cx="4968551" cy="885800"/>
          </a:xfrm>
        </p:spPr>
        <p:txBody>
          <a:bodyPr>
            <a:noAutofit/>
          </a:bodyPr>
          <a:lstStyle/>
          <a:p>
            <a:r>
              <a:rPr lang="ru-RU" dirty="0" smtClean="0"/>
              <a:t>Яркая окраска рыб, обитающих среди коралловых рифов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1" name="Picture 5" descr="r000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564904"/>
            <a:ext cx="3122290" cy="3665984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9" name="Picture 5" descr="r0006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1" y="2564904"/>
            <a:ext cx="4474840" cy="3672408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96144"/>
          </a:xfrm>
        </p:spPr>
        <p:txBody>
          <a:bodyPr/>
          <a:lstStyle/>
          <a:p>
            <a:pPr algn="ctr"/>
            <a:r>
              <a:rPr lang="ru-RU" b="1" dirty="0" smtClean="0">
                <a:latin typeface="+mn-lt"/>
              </a:rPr>
              <a:t>Внешнее строение рыб</a:t>
            </a:r>
            <a:endParaRPr lang="ru-RU" b="1" dirty="0">
              <a:latin typeface="+mn-lt"/>
            </a:endParaRPr>
          </a:p>
        </p:txBody>
      </p:sp>
      <p:pic>
        <p:nvPicPr>
          <p:cNvPr id="6" name="Picture 3" descr="{B0174201-D540-4BF2-BE79-54A9A2CD183C}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512" y="1628800"/>
            <a:ext cx="8568951" cy="504056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128</TotalTime>
  <Words>369</Words>
  <Application>Microsoft Office PowerPoint</Application>
  <PresentationFormat>Экран (4:3)</PresentationFormat>
  <Paragraphs>86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Надкласс рыбы общая характеристика и внешнее строение</vt:lpstr>
      <vt:lpstr>Рыбы — позвоночные животные, живущие только в воде.</vt:lpstr>
      <vt:lpstr>Слайд 3</vt:lpstr>
      <vt:lpstr>Слайд 4</vt:lpstr>
      <vt:lpstr>Слайд 5</vt:lpstr>
      <vt:lpstr>Слайд 6</vt:lpstr>
      <vt:lpstr>Формы тела рыб</vt:lpstr>
      <vt:lpstr>Окраска рыб</vt:lpstr>
      <vt:lpstr>Внешнее строение рыб</vt:lpstr>
      <vt:lpstr>Органы передвижения</vt:lpstr>
      <vt:lpstr>Покровы тела рыб</vt:lpstr>
      <vt:lpstr>Расположение чешуи на теле рыбы </vt:lpstr>
      <vt:lpstr>Внешнее строение рыб</vt:lpstr>
      <vt:lpstr>Органы чувств рыб Боковая линия</vt:lpstr>
      <vt:lpstr>Органы чувств рыб. Обоняние</vt:lpstr>
      <vt:lpstr>Органы чувств рыб. Зрение</vt:lpstr>
      <vt:lpstr>Органы чувств рыб</vt:lpstr>
      <vt:lpstr> Выводы к уроку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Надкласс рыбы</dc:title>
  <dc:creator>ТАНЯ</dc:creator>
  <cp:lastModifiedBy>BIOLOGI</cp:lastModifiedBy>
  <cp:revision>16</cp:revision>
  <dcterms:created xsi:type="dcterms:W3CDTF">2015-02-10T07:50:32Z</dcterms:created>
  <dcterms:modified xsi:type="dcterms:W3CDTF">2024-01-30T13:46:01Z</dcterms:modified>
</cp:coreProperties>
</file>