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10.xml" ContentType="application/vnd.openxmlformats-officedocument.presentationml.notesSlide+xml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ms-office.legacyDiagramTex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9" r:id="rId2"/>
    <p:sldId id="268" r:id="rId3"/>
    <p:sldId id="263" r:id="rId4"/>
    <p:sldId id="258" r:id="rId5"/>
    <p:sldId id="264" r:id="rId6"/>
    <p:sldId id="265" r:id="rId7"/>
    <p:sldId id="267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06/relationships/legacyDocTextInfo" Target="legacyDocTextInfo.bin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29C18D-A09B-479B-9EFB-F66FB7E7449A}" type="doc">
      <dgm:prSet loTypeId="urn:microsoft.com/office/officeart/2005/8/layout/equation2" loCatId="process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0590D224-56AD-4CF7-9CAB-3CBF617A88B9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ru-RU" sz="1800" b="1" dirty="0" err="1" smtClean="0"/>
            <a:t>Органи</a:t>
          </a:r>
          <a:endParaRPr lang="ru-RU" sz="1800" b="1" dirty="0" smtClean="0"/>
        </a:p>
        <a:p>
          <a:r>
            <a:rPr lang="ru-RU" sz="1800" b="1" dirty="0" err="1" smtClean="0"/>
            <a:t>ческие</a:t>
          </a:r>
          <a:r>
            <a:rPr lang="ru-RU" sz="1800" b="1" dirty="0" smtClean="0"/>
            <a:t> вещества</a:t>
          </a:r>
        </a:p>
        <a:p>
          <a:r>
            <a:rPr lang="ru-RU" sz="1800" b="1" dirty="0" smtClean="0"/>
            <a:t>(</a:t>
          </a:r>
          <a:r>
            <a:rPr lang="ru-RU" sz="1600" b="1" dirty="0" smtClean="0"/>
            <a:t>углеводы</a:t>
          </a:r>
          <a:r>
            <a:rPr lang="ru-RU" sz="1800" b="1" dirty="0" smtClean="0"/>
            <a:t>)</a:t>
          </a:r>
          <a:endParaRPr lang="ru-RU" sz="1800" b="1" dirty="0"/>
        </a:p>
      </dgm:t>
    </dgm:pt>
    <dgm:pt modelId="{8C428042-A248-45D5-8895-A6B8C7A567B7}" type="parTrans" cxnId="{3FC42881-7A09-4EF6-8AE7-2534FCCF2054}">
      <dgm:prSet/>
      <dgm:spPr/>
      <dgm:t>
        <a:bodyPr/>
        <a:lstStyle/>
        <a:p>
          <a:endParaRPr lang="ru-RU"/>
        </a:p>
      </dgm:t>
    </dgm:pt>
    <dgm:pt modelId="{0464FFDE-A211-4A47-8A35-F841C820592E}" type="sibTrans" cxnId="{3FC42881-7A09-4EF6-8AE7-2534FCCF2054}">
      <dgm:prSet/>
      <dgm:spPr/>
      <dgm:t>
        <a:bodyPr/>
        <a:lstStyle/>
        <a:p>
          <a:endParaRPr lang="ru-RU"/>
        </a:p>
      </dgm:t>
    </dgm:pt>
    <dgm:pt modelId="{795D02EB-C8F4-4B93-8F26-E0516578E82E}">
      <dgm:prSet phldrT="[Текст]"/>
      <dgm:spPr>
        <a:solidFill>
          <a:srgbClr val="FF6699"/>
        </a:solidFill>
      </dgm:spPr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Кислород</a:t>
          </a:r>
          <a:endParaRPr lang="ru-RU" b="1" dirty="0">
            <a:solidFill>
              <a:schemeClr val="bg1"/>
            </a:solidFill>
          </a:endParaRPr>
        </a:p>
      </dgm:t>
    </dgm:pt>
    <dgm:pt modelId="{88F5F38E-20FB-4E92-912A-D75F9858D940}" type="parTrans" cxnId="{8E74B8D0-2C7E-4B6C-B15D-90B52225BFD8}">
      <dgm:prSet/>
      <dgm:spPr/>
      <dgm:t>
        <a:bodyPr/>
        <a:lstStyle/>
        <a:p>
          <a:endParaRPr lang="ru-RU"/>
        </a:p>
      </dgm:t>
    </dgm:pt>
    <dgm:pt modelId="{5BE32710-92CE-4263-9044-7435E1CE9FC8}" type="sibTrans" cxnId="{8E74B8D0-2C7E-4B6C-B15D-90B52225BFD8}">
      <dgm:prSet/>
      <dgm:spPr/>
      <dgm:t>
        <a:bodyPr/>
        <a:lstStyle/>
        <a:p>
          <a:endParaRPr lang="ru-RU"/>
        </a:p>
      </dgm:t>
    </dgm:pt>
    <dgm:pt modelId="{B2B308A5-34E5-4375-B15B-D631CDA34ABF}">
      <dgm:prSet phldrT="[Текст]"/>
      <dgm:spPr>
        <a:solidFill>
          <a:srgbClr val="00FFFF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Неорганические вещества</a:t>
          </a:r>
        </a:p>
        <a:p>
          <a:r>
            <a:rPr lang="ru-RU" b="1" dirty="0" smtClean="0">
              <a:solidFill>
                <a:schemeClr val="tx1"/>
              </a:solidFill>
            </a:rPr>
            <a:t>( углекислый газ и вода)</a:t>
          </a:r>
          <a:endParaRPr lang="ru-RU" b="1" dirty="0">
            <a:solidFill>
              <a:schemeClr val="tx1"/>
            </a:solidFill>
          </a:endParaRPr>
        </a:p>
      </dgm:t>
    </dgm:pt>
    <dgm:pt modelId="{BEA5D0CD-8FFB-492B-8C1A-56F7C32A81CC}" type="parTrans" cxnId="{02913E84-6158-4C2B-B810-A8D2A24FE9BF}">
      <dgm:prSet/>
      <dgm:spPr/>
      <dgm:t>
        <a:bodyPr/>
        <a:lstStyle/>
        <a:p>
          <a:endParaRPr lang="ru-RU"/>
        </a:p>
      </dgm:t>
    </dgm:pt>
    <dgm:pt modelId="{C263A865-79EC-4D8D-ABEC-DD11BD2ACA12}" type="sibTrans" cxnId="{02913E84-6158-4C2B-B810-A8D2A24FE9BF}">
      <dgm:prSet/>
      <dgm:spPr/>
      <dgm:t>
        <a:bodyPr/>
        <a:lstStyle/>
        <a:p>
          <a:endParaRPr lang="ru-RU"/>
        </a:p>
      </dgm:t>
    </dgm:pt>
    <dgm:pt modelId="{37D804D3-7DD7-44B8-8C4A-A0CC3868912C}" type="pres">
      <dgm:prSet presAssocID="{CD29C18D-A09B-479B-9EFB-F66FB7E7449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7E421D3-7008-40E1-B9D5-8FA5B267B9D3}" type="pres">
      <dgm:prSet presAssocID="{CD29C18D-A09B-479B-9EFB-F66FB7E7449A}" presName="vNodes" presStyleCnt="0"/>
      <dgm:spPr/>
    </dgm:pt>
    <dgm:pt modelId="{09119AED-F4CA-46C4-B7F2-440A6490D04D}" type="pres">
      <dgm:prSet presAssocID="{0590D224-56AD-4CF7-9CAB-3CBF617A88B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AC1472-91BC-4D0F-B7A7-B6D120E4CBBD}" type="pres">
      <dgm:prSet presAssocID="{0464FFDE-A211-4A47-8A35-F841C820592E}" presName="spacerT" presStyleCnt="0"/>
      <dgm:spPr/>
    </dgm:pt>
    <dgm:pt modelId="{75927D50-4E9F-4458-9DF7-55CCFEA4E890}" type="pres">
      <dgm:prSet presAssocID="{0464FFDE-A211-4A47-8A35-F841C820592E}" presName="sibTrans" presStyleLbl="sibTrans2D1" presStyleIdx="0" presStyleCnt="2"/>
      <dgm:spPr/>
      <dgm:t>
        <a:bodyPr/>
        <a:lstStyle/>
        <a:p>
          <a:endParaRPr lang="ru-RU"/>
        </a:p>
      </dgm:t>
    </dgm:pt>
    <dgm:pt modelId="{551771B3-DCD9-4EF9-BD6A-9F74B22BF430}" type="pres">
      <dgm:prSet presAssocID="{0464FFDE-A211-4A47-8A35-F841C820592E}" presName="spacerB" presStyleCnt="0"/>
      <dgm:spPr/>
    </dgm:pt>
    <dgm:pt modelId="{9F033ADC-928E-4399-A9ED-75EB053CB821}" type="pres">
      <dgm:prSet presAssocID="{795D02EB-C8F4-4B93-8F26-E0516578E82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8F132A-D248-4968-804C-7184AFA57FCC}" type="pres">
      <dgm:prSet presAssocID="{CD29C18D-A09B-479B-9EFB-F66FB7E7449A}" presName="sibTransLast" presStyleLbl="sibTrans2D1" presStyleIdx="1" presStyleCnt="2"/>
      <dgm:spPr/>
      <dgm:t>
        <a:bodyPr/>
        <a:lstStyle/>
        <a:p>
          <a:endParaRPr lang="ru-RU"/>
        </a:p>
      </dgm:t>
    </dgm:pt>
    <dgm:pt modelId="{21E119BD-B275-483B-8147-885B8D254853}" type="pres">
      <dgm:prSet presAssocID="{CD29C18D-A09B-479B-9EFB-F66FB7E7449A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CF804214-42F6-4737-9C0B-75793A062F85}" type="pres">
      <dgm:prSet presAssocID="{CD29C18D-A09B-479B-9EFB-F66FB7E7449A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9340271-1F3F-443D-94FC-D5C7C2539ADA}" type="presOf" srcId="{0590D224-56AD-4CF7-9CAB-3CBF617A88B9}" destId="{09119AED-F4CA-46C4-B7F2-440A6490D04D}" srcOrd="0" destOrd="0" presId="urn:microsoft.com/office/officeart/2005/8/layout/equation2"/>
    <dgm:cxn modelId="{024A7B6D-451F-484A-B6BF-6F5C423A70CF}" type="presOf" srcId="{CD29C18D-A09B-479B-9EFB-F66FB7E7449A}" destId="{37D804D3-7DD7-44B8-8C4A-A0CC3868912C}" srcOrd="0" destOrd="0" presId="urn:microsoft.com/office/officeart/2005/8/layout/equation2"/>
    <dgm:cxn modelId="{446B948D-4B3F-427B-A542-BEE657B397DD}" type="presOf" srcId="{B2B308A5-34E5-4375-B15B-D631CDA34ABF}" destId="{CF804214-42F6-4737-9C0B-75793A062F85}" srcOrd="0" destOrd="0" presId="urn:microsoft.com/office/officeart/2005/8/layout/equation2"/>
    <dgm:cxn modelId="{8E74B8D0-2C7E-4B6C-B15D-90B52225BFD8}" srcId="{CD29C18D-A09B-479B-9EFB-F66FB7E7449A}" destId="{795D02EB-C8F4-4B93-8F26-E0516578E82E}" srcOrd="1" destOrd="0" parTransId="{88F5F38E-20FB-4E92-912A-D75F9858D940}" sibTransId="{5BE32710-92CE-4263-9044-7435E1CE9FC8}"/>
    <dgm:cxn modelId="{59A89BE3-1642-42ED-9F95-6DB5CA5D1367}" type="presOf" srcId="{795D02EB-C8F4-4B93-8F26-E0516578E82E}" destId="{9F033ADC-928E-4399-A9ED-75EB053CB821}" srcOrd="0" destOrd="0" presId="urn:microsoft.com/office/officeart/2005/8/layout/equation2"/>
    <dgm:cxn modelId="{3FC42881-7A09-4EF6-8AE7-2534FCCF2054}" srcId="{CD29C18D-A09B-479B-9EFB-F66FB7E7449A}" destId="{0590D224-56AD-4CF7-9CAB-3CBF617A88B9}" srcOrd="0" destOrd="0" parTransId="{8C428042-A248-45D5-8895-A6B8C7A567B7}" sibTransId="{0464FFDE-A211-4A47-8A35-F841C820592E}"/>
    <dgm:cxn modelId="{F5E63FFB-4E05-4ACC-AC11-6E3FF50A38B7}" type="presOf" srcId="{5BE32710-92CE-4263-9044-7435E1CE9FC8}" destId="{21E119BD-B275-483B-8147-885B8D254853}" srcOrd="1" destOrd="0" presId="urn:microsoft.com/office/officeart/2005/8/layout/equation2"/>
    <dgm:cxn modelId="{F16D4AF3-D79C-4279-8A4B-4B30B444894E}" type="presOf" srcId="{0464FFDE-A211-4A47-8A35-F841C820592E}" destId="{75927D50-4E9F-4458-9DF7-55CCFEA4E890}" srcOrd="0" destOrd="0" presId="urn:microsoft.com/office/officeart/2005/8/layout/equation2"/>
    <dgm:cxn modelId="{02913E84-6158-4C2B-B810-A8D2A24FE9BF}" srcId="{CD29C18D-A09B-479B-9EFB-F66FB7E7449A}" destId="{B2B308A5-34E5-4375-B15B-D631CDA34ABF}" srcOrd="2" destOrd="0" parTransId="{BEA5D0CD-8FFB-492B-8C1A-56F7C32A81CC}" sibTransId="{C263A865-79EC-4D8D-ABEC-DD11BD2ACA12}"/>
    <dgm:cxn modelId="{0826B76F-31EF-4A9D-95BB-1D3E31091A93}" type="presOf" srcId="{5BE32710-92CE-4263-9044-7435E1CE9FC8}" destId="{648F132A-D248-4968-804C-7184AFA57FCC}" srcOrd="0" destOrd="0" presId="urn:microsoft.com/office/officeart/2005/8/layout/equation2"/>
    <dgm:cxn modelId="{116432AC-69C7-4C3A-BC26-11CF91386BAD}" type="presParOf" srcId="{37D804D3-7DD7-44B8-8C4A-A0CC3868912C}" destId="{17E421D3-7008-40E1-B9D5-8FA5B267B9D3}" srcOrd="0" destOrd="0" presId="urn:microsoft.com/office/officeart/2005/8/layout/equation2"/>
    <dgm:cxn modelId="{61BFC0B7-EF18-47DC-BDB1-511BEEFEDF1E}" type="presParOf" srcId="{17E421D3-7008-40E1-B9D5-8FA5B267B9D3}" destId="{09119AED-F4CA-46C4-B7F2-440A6490D04D}" srcOrd="0" destOrd="0" presId="urn:microsoft.com/office/officeart/2005/8/layout/equation2"/>
    <dgm:cxn modelId="{CE80A037-FCC9-4C7A-81A0-78E10C78DF87}" type="presParOf" srcId="{17E421D3-7008-40E1-B9D5-8FA5B267B9D3}" destId="{A5AC1472-91BC-4D0F-B7A7-B6D120E4CBBD}" srcOrd="1" destOrd="0" presId="urn:microsoft.com/office/officeart/2005/8/layout/equation2"/>
    <dgm:cxn modelId="{679541AF-43AF-45C4-A7B7-7CC3CF355BDA}" type="presParOf" srcId="{17E421D3-7008-40E1-B9D5-8FA5B267B9D3}" destId="{75927D50-4E9F-4458-9DF7-55CCFEA4E890}" srcOrd="2" destOrd="0" presId="urn:microsoft.com/office/officeart/2005/8/layout/equation2"/>
    <dgm:cxn modelId="{4EF654A9-10F4-461F-9B0F-8C3B223260C1}" type="presParOf" srcId="{17E421D3-7008-40E1-B9D5-8FA5B267B9D3}" destId="{551771B3-DCD9-4EF9-BD6A-9F74B22BF430}" srcOrd="3" destOrd="0" presId="urn:microsoft.com/office/officeart/2005/8/layout/equation2"/>
    <dgm:cxn modelId="{54EA23F6-D3AA-49A3-A936-587BF89236B8}" type="presParOf" srcId="{17E421D3-7008-40E1-B9D5-8FA5B267B9D3}" destId="{9F033ADC-928E-4399-A9ED-75EB053CB821}" srcOrd="4" destOrd="0" presId="urn:microsoft.com/office/officeart/2005/8/layout/equation2"/>
    <dgm:cxn modelId="{507D28B6-F080-4E2C-911D-2CA305660719}" type="presParOf" srcId="{37D804D3-7DD7-44B8-8C4A-A0CC3868912C}" destId="{648F132A-D248-4968-804C-7184AFA57FCC}" srcOrd="1" destOrd="0" presId="urn:microsoft.com/office/officeart/2005/8/layout/equation2"/>
    <dgm:cxn modelId="{4A59F985-C420-443D-9AD4-B64A4925A628}" type="presParOf" srcId="{648F132A-D248-4968-804C-7184AFA57FCC}" destId="{21E119BD-B275-483B-8147-885B8D254853}" srcOrd="0" destOrd="0" presId="urn:microsoft.com/office/officeart/2005/8/layout/equation2"/>
    <dgm:cxn modelId="{D3B5FE97-5CD4-4B91-A3A3-E7D8E0DAAD2F}" type="presParOf" srcId="{37D804D3-7DD7-44B8-8C4A-A0CC3868912C}" destId="{CF804214-42F6-4737-9C0B-75793A062F85}" srcOrd="2" destOrd="0" presId="urn:microsoft.com/office/officeart/2005/8/layout/equation2"/>
  </dgm:cxnLst>
  <dgm:bg>
    <a:solidFill>
      <a:srgbClr val="FFFF00"/>
    </a:solidFill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119AED-F4CA-46C4-B7F2-440A6490D04D}">
      <dsp:nvSpPr>
        <dsp:cNvPr id="0" name=""/>
        <dsp:cNvSpPr/>
      </dsp:nvSpPr>
      <dsp:spPr>
        <a:xfrm>
          <a:off x="1072008" y="784"/>
          <a:ext cx="1944439" cy="1944439"/>
        </a:xfrm>
        <a:prstGeom prst="ellipse">
          <a:avLst/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 smtClean="0"/>
            <a:t>Органи</a:t>
          </a:r>
          <a:endParaRPr lang="ru-RU" sz="1800" b="1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 smtClean="0"/>
            <a:t>ческие</a:t>
          </a:r>
          <a:r>
            <a:rPr lang="ru-RU" sz="1800" b="1" kern="1200" dirty="0" smtClean="0"/>
            <a:t> вещества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(</a:t>
          </a:r>
          <a:r>
            <a:rPr lang="ru-RU" sz="1600" b="1" kern="1200" dirty="0" smtClean="0"/>
            <a:t>углеводы</a:t>
          </a:r>
          <a:r>
            <a:rPr lang="ru-RU" sz="1800" b="1" kern="1200" dirty="0" smtClean="0"/>
            <a:t>)</a:t>
          </a:r>
          <a:endParaRPr lang="ru-RU" sz="1800" b="1" kern="1200" dirty="0"/>
        </a:p>
      </dsp:txBody>
      <dsp:txXfrm>
        <a:off x="1072008" y="784"/>
        <a:ext cx="1944439" cy="1944439"/>
      </dsp:txXfrm>
    </dsp:sp>
    <dsp:sp modelId="{75927D50-4E9F-4458-9DF7-55CCFEA4E890}">
      <dsp:nvSpPr>
        <dsp:cNvPr id="0" name=""/>
        <dsp:cNvSpPr/>
      </dsp:nvSpPr>
      <dsp:spPr>
        <a:xfrm>
          <a:off x="1480341" y="2103112"/>
          <a:ext cx="1127774" cy="1127774"/>
        </a:xfrm>
        <a:prstGeom prst="mathPlus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1480341" y="2103112"/>
        <a:ext cx="1127774" cy="1127774"/>
      </dsp:txXfrm>
    </dsp:sp>
    <dsp:sp modelId="{9F033ADC-928E-4399-A9ED-75EB053CB821}">
      <dsp:nvSpPr>
        <dsp:cNvPr id="0" name=""/>
        <dsp:cNvSpPr/>
      </dsp:nvSpPr>
      <dsp:spPr>
        <a:xfrm>
          <a:off x="1072008" y="3388775"/>
          <a:ext cx="1944439" cy="1944439"/>
        </a:xfrm>
        <a:prstGeom prst="ellipse">
          <a:avLst/>
        </a:prstGeom>
        <a:solidFill>
          <a:srgbClr val="FF669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bg1"/>
              </a:solidFill>
            </a:rPr>
            <a:t>Кислород</a:t>
          </a:r>
          <a:endParaRPr lang="ru-RU" sz="2400" b="1" kern="1200" dirty="0">
            <a:solidFill>
              <a:schemeClr val="bg1"/>
            </a:solidFill>
          </a:endParaRPr>
        </a:p>
      </dsp:txBody>
      <dsp:txXfrm>
        <a:off x="1072008" y="3388775"/>
        <a:ext cx="1944439" cy="1944439"/>
      </dsp:txXfrm>
    </dsp:sp>
    <dsp:sp modelId="{648F132A-D248-4968-804C-7184AFA57FCC}">
      <dsp:nvSpPr>
        <dsp:cNvPr id="0" name=""/>
        <dsp:cNvSpPr/>
      </dsp:nvSpPr>
      <dsp:spPr>
        <a:xfrm>
          <a:off x="3308114" y="2305334"/>
          <a:ext cx="618331" cy="72333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7189381"/>
                <a:satOff val="-75000"/>
                <a:lumOff val="16863"/>
                <a:alphaOff val="0"/>
                <a:shade val="51000"/>
                <a:satMod val="130000"/>
              </a:schemeClr>
            </a:gs>
            <a:gs pos="80000">
              <a:schemeClr val="accent3">
                <a:hueOff val="7189381"/>
                <a:satOff val="-75000"/>
                <a:lumOff val="16863"/>
                <a:alphaOff val="0"/>
                <a:shade val="93000"/>
                <a:satMod val="130000"/>
              </a:schemeClr>
            </a:gs>
            <a:gs pos="100000">
              <a:schemeClr val="accent3">
                <a:hueOff val="7189381"/>
                <a:satOff val="-75000"/>
                <a:lumOff val="1686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3308114" y="2305334"/>
        <a:ext cx="618331" cy="723331"/>
      </dsp:txXfrm>
    </dsp:sp>
    <dsp:sp modelId="{CF804214-42F6-4737-9C0B-75793A062F85}">
      <dsp:nvSpPr>
        <dsp:cNvPr id="0" name=""/>
        <dsp:cNvSpPr/>
      </dsp:nvSpPr>
      <dsp:spPr>
        <a:xfrm>
          <a:off x="4183112" y="722560"/>
          <a:ext cx="3888878" cy="3888878"/>
        </a:xfrm>
        <a:prstGeom prst="ellipse">
          <a:avLst/>
        </a:prstGeom>
        <a:solidFill>
          <a:srgbClr val="00FF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>
              <a:solidFill>
                <a:schemeClr val="tx1"/>
              </a:solidFill>
            </a:rPr>
            <a:t>Неорганические вещества</a:t>
          </a:r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>
              <a:solidFill>
                <a:schemeClr val="tx1"/>
              </a:solidFill>
            </a:rPr>
            <a:t>( углекислый газ и вода)</a:t>
          </a:r>
          <a:endParaRPr lang="ru-RU" sz="2900" b="1" kern="1200" dirty="0">
            <a:solidFill>
              <a:schemeClr val="tx1"/>
            </a:solidFill>
          </a:endParaRPr>
        </a:p>
      </dsp:txBody>
      <dsp:txXfrm>
        <a:off x="4183112" y="722560"/>
        <a:ext cx="3888878" cy="38888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87821F-7F4A-47D2-8A26-4BD0FC338110}" type="datetimeFigureOut">
              <a:rPr lang="ru-RU" smtClean="0"/>
              <a:pPr/>
              <a:t>06.03.2024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F5FBA9-3BD8-4DD2-90F2-51BA2E7D70B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A93A95-6FAF-45A3-808D-110CA412CBB2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dirty="0" smtClean="0">
                <a:sym typeface="Wingdings 2" pitchFamily="18" charset="2"/>
              </a:rPr>
              <a:t>Для удобства работы текст (заметки к слайдам) лучше распечатать:</a:t>
            </a:r>
          </a:p>
          <a:p>
            <a:pPr eaLnBrk="1" hangingPunct="1"/>
            <a:r>
              <a:rPr lang="ru-RU" dirty="0" smtClean="0">
                <a:sym typeface="Wingdings 2" pitchFamily="18" charset="2"/>
              </a:rPr>
              <a:t>Файл -</a:t>
            </a:r>
            <a:r>
              <a:rPr lang="en-US" dirty="0" smtClean="0">
                <a:sym typeface="Wingdings 2" pitchFamily="18" charset="2"/>
              </a:rPr>
              <a:t>&gt;</a:t>
            </a:r>
            <a:r>
              <a:rPr lang="ru-RU" dirty="0" smtClean="0">
                <a:sym typeface="Wingdings 2" pitchFamily="18" charset="2"/>
              </a:rPr>
              <a:t> Печать -</a:t>
            </a:r>
            <a:r>
              <a:rPr lang="en-US" dirty="0" smtClean="0">
                <a:sym typeface="Wingdings 2" pitchFamily="18" charset="2"/>
              </a:rPr>
              <a:t>&gt;</a:t>
            </a:r>
            <a:r>
              <a:rPr lang="ru-RU" dirty="0" smtClean="0">
                <a:sym typeface="Wingdings 2" pitchFamily="18" charset="2"/>
              </a:rPr>
              <a:t> Печатать -</a:t>
            </a:r>
            <a:r>
              <a:rPr lang="en-US" dirty="0" smtClean="0">
                <a:sym typeface="Wingdings 2" pitchFamily="18" charset="2"/>
              </a:rPr>
              <a:t>&gt;</a:t>
            </a:r>
            <a:r>
              <a:rPr lang="ru-RU" smtClean="0">
                <a:sym typeface="Wingdings 2" pitchFamily="18" charset="2"/>
              </a:rPr>
              <a:t>  Заметки.</a:t>
            </a:r>
          </a:p>
          <a:p>
            <a:pPr eaLnBrk="1" hangingPunct="1"/>
            <a:r>
              <a:rPr lang="ru-RU" dirty="0" smtClean="0">
                <a:sym typeface="Wingdings 2" pitchFamily="18" charset="2"/>
              </a:rPr>
              <a:t>Или более долгий путь, но с лучшим результатом (возможно, придется изменять шрифт):</a:t>
            </a:r>
          </a:p>
          <a:p>
            <a:pPr eaLnBrk="1" hangingPunct="1"/>
            <a:r>
              <a:rPr lang="ru-RU" dirty="0" smtClean="0">
                <a:sym typeface="Wingdings 2" pitchFamily="18" charset="2"/>
              </a:rPr>
              <a:t>Файл -</a:t>
            </a:r>
            <a:r>
              <a:rPr lang="en-US" dirty="0" smtClean="0">
                <a:sym typeface="Wingdings 2" pitchFamily="18" charset="2"/>
              </a:rPr>
              <a:t>&gt;</a:t>
            </a:r>
            <a:r>
              <a:rPr lang="ru-RU" dirty="0" smtClean="0">
                <a:sym typeface="Wingdings 2" pitchFamily="18" charset="2"/>
              </a:rPr>
              <a:t> Отправить -</a:t>
            </a:r>
            <a:r>
              <a:rPr lang="en-US" dirty="0" smtClean="0">
                <a:sym typeface="Wingdings 2" pitchFamily="18" charset="2"/>
              </a:rPr>
              <a:t>&gt;</a:t>
            </a:r>
            <a:r>
              <a:rPr lang="ru-RU" dirty="0" smtClean="0">
                <a:sym typeface="Wingdings 2" pitchFamily="18" charset="2"/>
              </a:rPr>
              <a:t> В </a:t>
            </a:r>
            <a:r>
              <a:rPr lang="ru-RU" dirty="0" err="1" smtClean="0">
                <a:sym typeface="Wingdings 2" pitchFamily="18" charset="2"/>
              </a:rPr>
              <a:t>Office</a:t>
            </a:r>
            <a:r>
              <a:rPr lang="ru-RU" dirty="0" smtClean="0">
                <a:sym typeface="Wingdings 2" pitchFamily="18" charset="2"/>
              </a:rPr>
              <a:t> </a:t>
            </a:r>
            <a:r>
              <a:rPr lang="ru-RU" dirty="0" err="1" smtClean="0">
                <a:sym typeface="Wingdings 2" pitchFamily="18" charset="2"/>
              </a:rPr>
              <a:t>Word</a:t>
            </a:r>
            <a:r>
              <a:rPr lang="ru-RU" dirty="0" smtClean="0">
                <a:sym typeface="Wingdings 2" pitchFamily="18" charset="2"/>
              </a:rPr>
              <a:t> …, далее выбираете удобный для Вас вариант, правите в </a:t>
            </a:r>
            <a:r>
              <a:rPr lang="ru-RU" dirty="0" err="1" smtClean="0">
                <a:sym typeface="Wingdings 2" pitchFamily="18" charset="2"/>
              </a:rPr>
              <a:t>Word</a:t>
            </a:r>
            <a:r>
              <a:rPr lang="ru-RU" dirty="0" smtClean="0">
                <a:sym typeface="Wingdings 2" pitchFamily="18" charset="2"/>
              </a:rPr>
              <a:t> и там же распечатываете.</a:t>
            </a:r>
          </a:p>
          <a:p>
            <a:pPr algn="ctr" eaLnBrk="1" hangingPunct="1"/>
            <a:endParaRPr lang="ru-RU" b="1" dirty="0" smtClean="0">
              <a:sym typeface="Wingdings 2" pitchFamily="18" charset="2"/>
            </a:endParaRPr>
          </a:p>
          <a:p>
            <a:pPr algn="ctr" eaLnBrk="1" hangingPunct="1"/>
            <a:r>
              <a:rPr lang="ru-RU" b="1" dirty="0" smtClean="0">
                <a:sym typeface="Wingdings 2" pitchFamily="18" charset="2"/>
              </a:rPr>
              <a:t>Условные обозначения в заметках к слайду</a:t>
            </a:r>
          </a:p>
          <a:p>
            <a:pPr eaLnBrk="1" hangingPunct="1"/>
            <a:r>
              <a:rPr lang="ru-RU" dirty="0" smtClean="0">
                <a:sym typeface="Wingdings 2" pitchFamily="18" charset="2"/>
              </a:rPr>
              <a:t>Нумерованный список – последовательность анимационных эффектов, применённых к слайду.</a:t>
            </a:r>
          </a:p>
          <a:p>
            <a:pPr eaLnBrk="1" hangingPunct="1"/>
            <a:r>
              <a:rPr lang="ru-RU" dirty="0" smtClean="0">
                <a:sym typeface="Wingdings 2" pitchFamily="18" charset="2"/>
              </a:rPr>
              <a:t>Подчеркнутый текст – гиперссылка. 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5FBA9-3BD8-4DD2-90F2-51BA2E7D70B7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5FBA9-3BD8-4DD2-90F2-51BA2E7D70B7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9E70E5-F5CB-4882-B771-FA05F2BA410B}" type="slidenum">
              <a:rPr lang="ru-RU" smtClean="0"/>
              <a:pPr/>
              <a:t>3</a:t>
            </a:fld>
            <a:endParaRPr lang="ru-RU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 eaLnBrk="1" hangingPunct="1"/>
            <a:r>
              <a:rPr lang="ru-RU" smtClean="0"/>
              <a:t>Мы с тобой узнаем, почему человек может погреться у костра, в который положил сухие холодные ветки, или у печки, которая топится вовсе не горячим торфом или углем. Для этого вспомним о воздушном питании растений. Что это такое? Любое питание – это получение живым организмом необходимых ему веществ.</a:t>
            </a:r>
          </a:p>
          <a:p>
            <a:pPr marL="228600" indent="-228600" eaLnBrk="1" hangingPunct="1"/>
            <a:r>
              <a:rPr lang="ru-RU" smtClean="0"/>
              <a:t>Мы с тобой уже знаем, что у растений есть: </a:t>
            </a:r>
          </a:p>
          <a:p>
            <a:pPr marL="228600" indent="-228600" eaLnBrk="1" hangingPunct="1">
              <a:buFontTx/>
              <a:buAutoNum type="arabicParenR"/>
            </a:pPr>
            <a:r>
              <a:rPr lang="ru-RU" smtClean="0"/>
              <a:t> почвенное питание –  получение растением при помощи корней водных растворов минеральных веществ; </a:t>
            </a:r>
          </a:p>
          <a:p>
            <a:pPr marL="228600" indent="-228600" eaLnBrk="1" hangingPunct="1">
              <a:buFontTx/>
              <a:buAutoNum type="arabicParenR"/>
            </a:pPr>
            <a:r>
              <a:rPr lang="ru-RU" smtClean="0"/>
              <a:t> воздушное питание – образование в листьях питательных веществ.</a:t>
            </a:r>
          </a:p>
          <a:p>
            <a:pPr marL="228600" indent="-228600" eaLnBrk="1" hangingPunct="1"/>
            <a:r>
              <a:rPr lang="ru-RU" smtClean="0"/>
              <a:t>Как происходит воздушное питание растений? Давай проведем опыт, чтобы узнать это.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A68E1E-72A8-438E-9637-0494ACEF6B52}" type="slidenum">
              <a:rPr lang="ru-RU" smtClean="0"/>
              <a:pPr/>
              <a:t>4</a:t>
            </a:fld>
            <a:endParaRPr lang="ru-RU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Процесс, протекающий в хлоропластах зеленых клеток с образованием питательных веществ из углекислого газа и воды под действием света, называется фотосинтезом (от греческих слов "фотос" – свет и "синтез" – соединение).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5FBA9-3BD8-4DD2-90F2-51BA2E7D70B7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27648E-E972-44BE-AE81-FA0715639543}" type="slidenum">
              <a:rPr lang="ru-RU" smtClean="0"/>
              <a:pPr/>
              <a:t>6</a:t>
            </a:fld>
            <a:endParaRPr lang="ru-RU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 eaLnBrk="1" hangingPunct="1"/>
            <a:r>
              <a:rPr lang="ru-RU" smtClean="0"/>
              <a:t>Где же в клетках листа образуется крахмал?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ru-RU" smtClean="0"/>
              <a:t> Ты помнишь, что в нашей лаборатории есть прекрасный микроскоп? Давай с его помощью посмотрим на посиневший лист. Я думаю, что нам удастся выяснить, что именно окрасилось синим. Так мы сможем понять, где в клетках листа образуется крахмал.</a:t>
            </a:r>
            <a:br>
              <a:rPr lang="ru-RU" smtClean="0"/>
            </a:br>
            <a:r>
              <a:rPr lang="ru-RU" smtClean="0"/>
              <a:t>Что такое? При взгляде в микроскоп просто рябит в глазах от каких-то синих точек. Так! Наведем четкость изображения.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ru-RU" smtClean="0"/>
              <a:t> Да это же посинели наши давние знакомые – хлоропласты. Какой вывод мы можем сделать? Крахмал образуется именно в хлоропластах.</a:t>
            </a:r>
          </a:p>
          <a:p>
            <a:pPr marL="228600" indent="-228600" eaLnBrk="1" hangingPunct="1"/>
            <a:r>
              <a:rPr lang="ru-RU" smtClean="0"/>
              <a:t>Для образования крахмала в хлоропластах зеленых листьев необходим углекислый газ. Чтобы доказать это, проведем еще один опыт.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B8F29E-BD08-4E61-9D96-7C79125AEF8D}" type="slidenum">
              <a:rPr lang="ru-RU" smtClean="0"/>
              <a:pPr/>
              <a:t>8</a:t>
            </a:fld>
            <a:endParaRPr lang="ru-RU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E6E4DA-9579-46A9-978E-2B799526CD11}" type="slidenum">
              <a:rPr lang="ru-RU" smtClean="0"/>
              <a:pPr/>
              <a:t>10</a:t>
            </a:fld>
            <a:endParaRPr lang="ru-RU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 eaLnBrk="1" hangingPunct="1"/>
            <a:r>
              <a:rPr lang="ru-RU" smtClean="0"/>
              <a:t>Мы с тобой узнаем, почему человек может погреться у костра, в который положил сухие холодные ветки, или у печки, которая топится вовсе не горячим торфом или углем. Для этого вспомним о воздушном питании растений. Что это такое? Любое питание – это получение живым организмом необходимых ему веществ.</a:t>
            </a:r>
          </a:p>
          <a:p>
            <a:pPr marL="228600" indent="-228600" eaLnBrk="1" hangingPunct="1"/>
            <a:r>
              <a:rPr lang="ru-RU" smtClean="0"/>
              <a:t>Мы с тобой уже знаем, что у растений есть: </a:t>
            </a:r>
          </a:p>
          <a:p>
            <a:pPr marL="228600" indent="-228600" eaLnBrk="1" hangingPunct="1">
              <a:buFontTx/>
              <a:buAutoNum type="arabicParenR"/>
            </a:pPr>
            <a:r>
              <a:rPr lang="ru-RU" smtClean="0"/>
              <a:t> почвенное питание –  получение растением при помощи корней водных растворов минеральных веществ; </a:t>
            </a:r>
          </a:p>
          <a:p>
            <a:pPr marL="228600" indent="-228600" eaLnBrk="1" hangingPunct="1">
              <a:buFontTx/>
              <a:buAutoNum type="arabicParenR"/>
            </a:pPr>
            <a:r>
              <a:rPr lang="ru-RU" smtClean="0"/>
              <a:t> воздушное питание – образование в листьях питательных веществ.</a:t>
            </a:r>
          </a:p>
          <a:p>
            <a:pPr marL="228600" indent="-228600" eaLnBrk="1" hangingPunct="1"/>
            <a:r>
              <a:rPr lang="ru-RU" smtClean="0"/>
              <a:t>Как происходит воздушное питание растений? Давай проведем опыт, чтобы узнать это.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5FBA9-3BD8-4DD2-90F2-51BA2E7D70B7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79A9D-B003-4712-B35F-018FD8DC65EE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CB807-AD20-42B6-9B72-79739ECACCAD}" type="datetimeFigureOut">
              <a:rPr lang="ru-RU" smtClean="0"/>
              <a:pPr/>
              <a:t>06.03.2024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74F82-7356-402A-9A95-7CFC1F48BD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CB807-AD20-42B6-9B72-79739ECACCAD}" type="datetimeFigureOut">
              <a:rPr lang="ru-RU" smtClean="0"/>
              <a:pPr/>
              <a:t>06.03.2024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74F82-7356-402A-9A95-7CFC1F48BD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CB807-AD20-42B6-9B72-79739ECACCAD}" type="datetimeFigureOut">
              <a:rPr lang="ru-RU" smtClean="0"/>
              <a:pPr/>
              <a:t>06.03.2024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74F82-7356-402A-9A95-7CFC1F48BD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8007350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076700"/>
            <a:ext cx="8007350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E4D3B9-0A44-4365-BCF0-578A05F8A8F8}" type="datetime4">
              <a:rPr lang="ru-RU"/>
              <a:pPr>
                <a:defRPr/>
              </a:pPr>
              <a:t>6 марта 2024 г.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4C3801-4168-47C2-B8BE-CFFDF65D50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CB807-AD20-42B6-9B72-79739ECACCAD}" type="datetimeFigureOut">
              <a:rPr lang="ru-RU" smtClean="0"/>
              <a:pPr/>
              <a:t>06.03.2024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74F82-7356-402A-9A95-7CFC1F48BD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CB807-AD20-42B6-9B72-79739ECACCAD}" type="datetimeFigureOut">
              <a:rPr lang="ru-RU" smtClean="0"/>
              <a:pPr/>
              <a:t>06.03.2024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74F82-7356-402A-9A95-7CFC1F48BD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CB807-AD20-42B6-9B72-79739ECACCAD}" type="datetimeFigureOut">
              <a:rPr lang="ru-RU" smtClean="0"/>
              <a:pPr/>
              <a:t>06.03.2024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74F82-7356-402A-9A95-7CFC1F48BD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CB807-AD20-42B6-9B72-79739ECACCAD}" type="datetimeFigureOut">
              <a:rPr lang="ru-RU" smtClean="0"/>
              <a:pPr/>
              <a:t>06.03.2024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74F82-7356-402A-9A95-7CFC1F48BD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CB807-AD20-42B6-9B72-79739ECACCAD}" type="datetimeFigureOut">
              <a:rPr lang="ru-RU" smtClean="0"/>
              <a:pPr/>
              <a:t>06.03.2024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74F82-7356-402A-9A95-7CFC1F48BD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CB807-AD20-42B6-9B72-79739ECACCAD}" type="datetimeFigureOut">
              <a:rPr lang="ru-RU" smtClean="0"/>
              <a:pPr/>
              <a:t>06.03.2024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74F82-7356-402A-9A95-7CFC1F48BD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CB807-AD20-42B6-9B72-79739ECACCAD}" type="datetimeFigureOut">
              <a:rPr lang="ru-RU" smtClean="0"/>
              <a:pPr/>
              <a:t>06.03.2024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74F82-7356-402A-9A95-7CFC1F48BD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CB807-AD20-42B6-9B72-79739ECACCAD}" type="datetimeFigureOut">
              <a:rPr lang="ru-RU" smtClean="0"/>
              <a:pPr/>
              <a:t>06.03.2024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74F82-7356-402A-9A95-7CFC1F48BD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CB807-AD20-42B6-9B72-79739ECACCAD}" type="datetimeFigureOut">
              <a:rPr lang="ru-RU" smtClean="0"/>
              <a:pPr/>
              <a:t>06.03.2024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74F82-7356-402A-9A95-7CFC1F48BD9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0.jpeg"/><Relationship Id="rId4" Type="http://schemas.openxmlformats.org/officeDocument/2006/relationships/hyperlink" Target="http://telo-v-delo.ru/wp-content/uploads/2013/07/chem-klubnika-otlichaetsya-ot-zemlyaniki2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11188" y="836613"/>
            <a:ext cx="7772400" cy="38893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Воздушное питание растений. Фотосинтез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457200" y="115888"/>
            <a:ext cx="8229600" cy="1152525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Питание растений</a:t>
            </a:r>
          </a:p>
        </p:txBody>
      </p:sp>
      <p:graphicFrame>
        <p:nvGraphicFramePr>
          <p:cNvPr id="10244" name="Organization Chart 4"/>
          <p:cNvGraphicFramePr>
            <a:graphicFrameLocks/>
          </p:cNvGraphicFramePr>
          <p:nvPr>
            <p:ph sz="half" idx="1"/>
          </p:nvPr>
        </p:nvGraphicFramePr>
        <p:xfrm>
          <a:off x="457200" y="1511300"/>
          <a:ext cx="4038600" cy="4525963"/>
        </p:xfrm>
        <a:graphic>
          <a:graphicData uri="http://schemas.openxmlformats.org/drawingml/2006/compatibility">
            <com:legacyDrawing xmlns:com="http://schemas.openxmlformats.org/drawingml/2006/compatibility" spid="_x0000_s1026"/>
          </a:graphicData>
        </a:graphic>
      </p:graphicFrame>
      <p:pic>
        <p:nvPicPr>
          <p:cNvPr id="10242" name="Picture 2" descr="Способы питания растений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572000" y="1509713"/>
            <a:ext cx="4249738" cy="4527550"/>
          </a:xfrm>
          <a:noFill/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4572000" y="2492375"/>
            <a:ext cx="1439863" cy="1800225"/>
            <a:chOff x="2880" y="1570"/>
            <a:chExt cx="907" cy="1134"/>
          </a:xfrm>
        </p:grpSpPr>
        <p:sp>
          <p:nvSpPr>
            <p:cNvPr id="1040" name="Line 12"/>
            <p:cNvSpPr>
              <a:spLocks noChangeShapeType="1"/>
            </p:cNvSpPr>
            <p:nvPr/>
          </p:nvSpPr>
          <p:spPr bwMode="auto">
            <a:xfrm flipV="1">
              <a:off x="2880" y="1570"/>
              <a:ext cx="726" cy="409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1" name="Line 13"/>
            <p:cNvSpPr>
              <a:spLocks noChangeShapeType="1"/>
            </p:cNvSpPr>
            <p:nvPr/>
          </p:nvSpPr>
          <p:spPr bwMode="auto">
            <a:xfrm flipV="1">
              <a:off x="2880" y="1979"/>
              <a:ext cx="907" cy="263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2" name="Line 14"/>
            <p:cNvSpPr>
              <a:spLocks noChangeShapeType="1"/>
            </p:cNvSpPr>
            <p:nvPr/>
          </p:nvSpPr>
          <p:spPr bwMode="auto">
            <a:xfrm>
              <a:off x="2880" y="2614"/>
              <a:ext cx="635" cy="9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3" name="Line 15"/>
            <p:cNvSpPr>
              <a:spLocks noChangeShapeType="1"/>
            </p:cNvSpPr>
            <p:nvPr/>
          </p:nvSpPr>
          <p:spPr bwMode="auto">
            <a:xfrm>
              <a:off x="2880" y="2432"/>
              <a:ext cx="862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4572000" y="5300663"/>
            <a:ext cx="2879725" cy="433387"/>
            <a:chOff x="2880" y="3339"/>
            <a:chExt cx="1814" cy="273"/>
          </a:xfrm>
        </p:grpSpPr>
        <p:sp>
          <p:nvSpPr>
            <p:cNvPr id="1037" name="Line 17"/>
            <p:cNvSpPr>
              <a:spLocks noChangeShapeType="1"/>
            </p:cNvSpPr>
            <p:nvPr/>
          </p:nvSpPr>
          <p:spPr bwMode="auto">
            <a:xfrm>
              <a:off x="2880" y="3339"/>
              <a:ext cx="1542" cy="0"/>
            </a:xfrm>
            <a:prstGeom prst="line">
              <a:avLst/>
            </a:prstGeom>
            <a:noFill/>
            <a:ln w="57150">
              <a:solidFill>
                <a:srgbClr val="00CC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8" name="Line 18"/>
            <p:cNvSpPr>
              <a:spLocks noChangeShapeType="1"/>
            </p:cNvSpPr>
            <p:nvPr/>
          </p:nvSpPr>
          <p:spPr bwMode="auto">
            <a:xfrm>
              <a:off x="2880" y="3475"/>
              <a:ext cx="1633" cy="0"/>
            </a:xfrm>
            <a:prstGeom prst="line">
              <a:avLst/>
            </a:prstGeom>
            <a:noFill/>
            <a:ln w="57150">
              <a:solidFill>
                <a:srgbClr val="00CC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9" name="Line 19"/>
            <p:cNvSpPr>
              <a:spLocks noChangeShapeType="1"/>
            </p:cNvSpPr>
            <p:nvPr/>
          </p:nvSpPr>
          <p:spPr bwMode="auto">
            <a:xfrm>
              <a:off x="2880" y="3611"/>
              <a:ext cx="1814" cy="1"/>
            </a:xfrm>
            <a:prstGeom prst="line">
              <a:avLst/>
            </a:prstGeom>
            <a:noFill/>
            <a:ln w="57150">
              <a:solidFill>
                <a:srgbClr val="00CC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subSp spid="_x0000_s1030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244">
                                            <p:subSp spid="_x0000_s1030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subSp spid="_x0000_s103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244">
                                            <p:subSp spid="_x0000_s1031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subSp spid="_x0000_s1032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244">
                                            <p:subSp spid="_x0000_s1032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Dgm spid="10244" grpId="0" bld="depthByNod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15074" y="214290"/>
            <a:ext cx="5486400" cy="35719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Arial Black" pitchFamily="34" charset="0"/>
              </a:rPr>
              <a:t>Дыхание</a:t>
            </a:r>
            <a:br>
              <a:rPr lang="ru-RU" sz="2400" dirty="0" smtClean="0">
                <a:latin typeface="Arial Black" pitchFamily="34" charset="0"/>
              </a:rPr>
            </a:br>
            <a:r>
              <a:rPr lang="ru-RU" sz="2400" dirty="0" smtClean="0">
                <a:latin typeface="Arial Black" pitchFamily="34" charset="0"/>
              </a:rPr>
              <a:t> обеспечивает</a:t>
            </a:r>
            <a:br>
              <a:rPr lang="ru-RU" sz="2400" dirty="0" smtClean="0">
                <a:latin typeface="Arial Black" pitchFamily="34" charset="0"/>
              </a:rPr>
            </a:br>
            <a:r>
              <a:rPr lang="ru-RU" sz="2400" dirty="0" smtClean="0">
                <a:latin typeface="Arial Black" pitchFamily="34" charset="0"/>
              </a:rPr>
              <a:t> потребность</a:t>
            </a:r>
            <a:br>
              <a:rPr lang="ru-RU" sz="2400" dirty="0" smtClean="0">
                <a:latin typeface="Arial Black" pitchFamily="34" charset="0"/>
              </a:rPr>
            </a:br>
            <a:r>
              <a:rPr lang="ru-RU" sz="2400" dirty="0" smtClean="0">
                <a:latin typeface="Arial Black" pitchFamily="34" charset="0"/>
              </a:rPr>
              <a:t> всех клеток и</a:t>
            </a:r>
            <a:br>
              <a:rPr lang="ru-RU" sz="2400" dirty="0" smtClean="0">
                <a:latin typeface="Arial Black" pitchFamily="34" charset="0"/>
              </a:rPr>
            </a:br>
            <a:r>
              <a:rPr lang="ru-RU" sz="2400" dirty="0" smtClean="0">
                <a:latin typeface="Arial Black" pitchFamily="34" charset="0"/>
              </a:rPr>
              <a:t> тканей </a:t>
            </a:r>
            <a:br>
              <a:rPr lang="ru-RU" sz="2400" dirty="0" smtClean="0">
                <a:latin typeface="Arial Black" pitchFamily="34" charset="0"/>
              </a:rPr>
            </a:br>
            <a:r>
              <a:rPr lang="ru-RU" sz="2400" dirty="0" smtClean="0">
                <a:latin typeface="Arial Black" pitchFamily="34" charset="0"/>
              </a:rPr>
              <a:t> растений в</a:t>
            </a:r>
            <a:br>
              <a:rPr lang="ru-RU" sz="2400" dirty="0" smtClean="0">
                <a:latin typeface="Arial Black" pitchFamily="34" charset="0"/>
              </a:rPr>
            </a:br>
            <a:r>
              <a:rPr lang="ru-RU" sz="2400" dirty="0" smtClean="0">
                <a:latin typeface="Arial Black" pitchFamily="34" charset="0"/>
              </a:rPr>
              <a:t> кислороде. </a:t>
            </a:r>
            <a:endParaRPr lang="ru-RU" sz="2400" dirty="0">
              <a:latin typeface="Arial Black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214282" y="4714884"/>
            <a:ext cx="8715436" cy="2000264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b="1" dirty="0" smtClean="0"/>
              <a:t>Растения, как все живые организмы, при дыхании потребляют кислород.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/>
              <a:t>Большинство растений получают кислород из воздуха через устьица и чечевички.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/>
              <a:t>Водные растения потребляют кислород, растворенный в воде, всей поверхностью тела. </a:t>
            </a:r>
            <a:endParaRPr lang="ru-RU" sz="2000" b="1" dirty="0"/>
          </a:p>
        </p:txBody>
      </p:sp>
      <p:pic>
        <p:nvPicPr>
          <p:cNvPr id="7" name="Рисунок 6" descr="ea7c3e93cd834978621e50291628ae8c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1138" b="1138"/>
          <a:stretch>
            <a:fillRect/>
          </a:stretch>
        </p:blipFill>
        <p:spPr>
          <a:xfrm>
            <a:off x="142844" y="142852"/>
            <a:ext cx="6096042" cy="4572032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0" y="1524000"/>
          <a:ext cx="91440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5638800" y="5181600"/>
            <a:ext cx="317965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ЭНЕРГИЯ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609600"/>
            <a:ext cx="76803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Дыхание – процесс поглощения растением кислорода и </a:t>
            </a:r>
          </a:p>
          <a:p>
            <a:r>
              <a:rPr lang="ru-RU" dirty="0" smtClean="0">
                <a:latin typeface="Arial Black" pitchFamily="34" charset="0"/>
              </a:rPr>
              <a:t>выделения углекислого газа.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д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09800"/>
            <a:ext cx="4445379" cy="4408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16" descr="д-2"/>
          <p:cNvPicPr>
            <a:picLocks noChangeAspect="1" noChangeArrowheads="1"/>
          </p:cNvPicPr>
          <p:nvPr/>
        </p:nvPicPr>
        <p:blipFill>
          <a:blip r:embed="rId3" cstate="print"/>
          <a:srcRect l="536" b="2357"/>
          <a:stretch>
            <a:fillRect/>
          </a:stretch>
        </p:blipFill>
        <p:spPr bwMode="auto">
          <a:xfrm>
            <a:off x="4953000" y="2133600"/>
            <a:ext cx="3967947" cy="449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52400" y="762000"/>
            <a:ext cx="84721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Arial Black" pitchFamily="34" charset="0"/>
              </a:rPr>
              <a:t>Процесс дыхания связан с непрерывным потреблением</a:t>
            </a:r>
          </a:p>
          <a:p>
            <a:r>
              <a:rPr lang="ru-RU" sz="2000" smtClean="0">
                <a:latin typeface="Arial Black" pitchFamily="34" charset="0"/>
              </a:rPr>
              <a:t>кислорода, происходящим </a:t>
            </a:r>
            <a:r>
              <a:rPr lang="ru-RU" sz="2000" dirty="0" smtClean="0">
                <a:latin typeface="Arial Black" pitchFamily="34" charset="0"/>
              </a:rPr>
              <a:t>днем и ночью, фотосинтез </a:t>
            </a:r>
          </a:p>
          <a:p>
            <a:r>
              <a:rPr lang="ru-RU" sz="2000" dirty="0" smtClean="0">
                <a:latin typeface="Arial Black" pitchFamily="34" charset="0"/>
              </a:rPr>
              <a:t>протекает только на свету.  </a:t>
            </a:r>
            <a:endParaRPr lang="ru-RU" sz="2000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0131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457200"/>
            <a:ext cx="2461260" cy="37192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4" descr="ос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762000"/>
            <a:ext cx="3589338" cy="24021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743200" y="609600"/>
            <a:ext cx="2438400" cy="42473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Активно идет процесс </a:t>
            </a:r>
          </a:p>
          <a:p>
            <a:r>
              <a:rPr lang="ru-RU" b="1" dirty="0" smtClean="0"/>
              <a:t>дыхания в молодых </a:t>
            </a:r>
          </a:p>
          <a:p>
            <a:r>
              <a:rPr lang="ru-RU" b="1" dirty="0" smtClean="0"/>
              <a:t>тканях растения. Интенсивность дыхания обусловлена потребностями роста и развития растения. Много кислорода требуется для деления и роста клеток.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4800600"/>
            <a:ext cx="4495800" cy="15051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По окончании роста, с пожелтением </a:t>
            </a:r>
          </a:p>
          <a:p>
            <a:r>
              <a:rPr lang="ru-RU" b="1" dirty="0" smtClean="0"/>
              <a:t>листьев, особенно в зимнее время,</a:t>
            </a:r>
          </a:p>
          <a:p>
            <a:r>
              <a:rPr lang="ru-RU" b="1" dirty="0" smtClean="0"/>
              <a:t>интенсивность дыхания заметно</a:t>
            </a:r>
          </a:p>
          <a:p>
            <a:r>
              <a:rPr lang="ru-RU" b="1" dirty="0" smtClean="0"/>
              <a:t> снижается, но не прекращается.</a:t>
            </a:r>
            <a:endParaRPr lang="ru-RU" b="1" dirty="0"/>
          </a:p>
        </p:txBody>
      </p:sp>
      <p:pic>
        <p:nvPicPr>
          <p:cNvPr id="3" name="Picture 4" descr="осень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6771" y="3886200"/>
            <a:ext cx="4157482" cy="2743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Обмен веществ у растений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1800" dirty="0" smtClean="0">
                <a:latin typeface="Arial Black" pitchFamily="34" charset="0"/>
              </a:rPr>
              <a:t>Необходимые для жизнедеятельности вещества и энергию растения получают путем питания и дыхания. </a:t>
            </a:r>
            <a:endParaRPr lang="ru-RU" sz="1800" dirty="0">
              <a:latin typeface="Arial Black" pitchFamily="34" charset="0"/>
            </a:endParaRPr>
          </a:p>
        </p:txBody>
      </p:sp>
      <p:pic>
        <p:nvPicPr>
          <p:cNvPr id="7" name="Рисунок 6" descr="Pit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4041" r="4041"/>
          <a:stretch>
            <a:fillRect/>
          </a:stretch>
        </p:blipFill>
        <p:spPr>
          <a:xfrm>
            <a:off x="142844" y="142852"/>
            <a:ext cx="6286544" cy="4714908"/>
          </a:xfr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Обмен веществ 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/>
              <a:t>ФОТОСИНТЕЗ</a:t>
            </a:r>
            <a:endParaRPr lang="ru-RU" sz="1800" b="1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/>
              <a:t>ДЫХАНИЕ</a:t>
            </a:r>
            <a:endParaRPr lang="ru-RU" sz="1800" b="1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В процессе </a:t>
            </a:r>
            <a:r>
              <a:rPr lang="ru-RU" b="1" dirty="0" smtClean="0">
                <a:solidFill>
                  <a:srgbClr val="FF0000"/>
                </a:solidFill>
              </a:rPr>
              <a:t>фотосинтеза</a:t>
            </a:r>
            <a:r>
              <a:rPr lang="ru-RU" b="1" dirty="0" smtClean="0"/>
              <a:t> </a:t>
            </a:r>
            <a:r>
              <a:rPr lang="ru-RU" dirty="0" smtClean="0"/>
              <a:t>из </a:t>
            </a:r>
            <a:r>
              <a:rPr lang="ru-RU" dirty="0" smtClean="0">
                <a:solidFill>
                  <a:srgbClr val="FFFF00"/>
                </a:solidFill>
              </a:rPr>
              <a:t>углекислого газа </a:t>
            </a:r>
            <a:r>
              <a:rPr lang="ru-RU" dirty="0" smtClean="0"/>
              <a:t>и </a:t>
            </a:r>
            <a:r>
              <a:rPr lang="ru-RU" dirty="0" smtClean="0">
                <a:solidFill>
                  <a:srgbClr val="FFFF00"/>
                </a:solidFill>
              </a:rPr>
              <a:t>воды, </a:t>
            </a:r>
            <a:r>
              <a:rPr lang="ru-RU" dirty="0" smtClean="0"/>
              <a:t>полученным растением из окружающей среды, образуются </a:t>
            </a:r>
            <a:r>
              <a:rPr lang="ru-RU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сахара</a:t>
            </a:r>
            <a:r>
              <a:rPr lang="ru-RU" dirty="0" smtClean="0"/>
              <a:t>, которые затем превращаются в крахмал, клетчатку или белки, жиры и витамины-вещества, необходимые растению для </a:t>
            </a:r>
            <a:r>
              <a:rPr lang="ru-RU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питания</a:t>
            </a:r>
            <a:r>
              <a:rPr lang="ru-RU" dirty="0" smtClean="0"/>
              <a:t> и запасания </a:t>
            </a:r>
            <a:r>
              <a:rPr lang="ru-RU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энергии</a:t>
            </a:r>
            <a:r>
              <a:rPr lang="ru-RU" dirty="0" smtClean="0"/>
              <a:t>.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/>
              <a:t> В процессе </a:t>
            </a:r>
            <a:r>
              <a:rPr lang="ru-RU" b="1" dirty="0" smtClean="0">
                <a:solidFill>
                  <a:srgbClr val="FF0000"/>
                </a:solidFill>
              </a:rPr>
              <a:t>дыхания</a:t>
            </a:r>
            <a:r>
              <a:rPr lang="ru-RU" dirty="0" smtClean="0"/>
              <a:t> происходит расщепление </a:t>
            </a:r>
            <a:r>
              <a:rPr lang="ru-RU" b="1" dirty="0" smtClean="0">
                <a:solidFill>
                  <a:srgbClr val="FFFF00"/>
                </a:solidFill>
              </a:rPr>
              <a:t>органических</a:t>
            </a:r>
            <a:r>
              <a:rPr lang="ru-RU" dirty="0" smtClean="0"/>
              <a:t> веществ на </a:t>
            </a:r>
            <a:r>
              <a:rPr lang="ru-RU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неорганические</a:t>
            </a:r>
            <a:r>
              <a:rPr lang="ru-RU" b="1" dirty="0" smtClean="0">
                <a:solidFill>
                  <a:srgbClr val="FF6699"/>
                </a:solidFill>
              </a:rPr>
              <a:t> </a:t>
            </a:r>
            <a:r>
              <a:rPr lang="ru-RU" dirty="0" smtClean="0"/>
              <a:t>соединения – </a:t>
            </a:r>
            <a:r>
              <a:rPr lang="ru-RU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углекислый газ </a:t>
            </a:r>
            <a:r>
              <a:rPr lang="ru-RU" dirty="0" smtClean="0"/>
              <a:t>и </a:t>
            </a:r>
            <a:r>
              <a:rPr lang="ru-RU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воду</a:t>
            </a:r>
            <a:r>
              <a:rPr lang="ru-RU" dirty="0" smtClean="0"/>
              <a:t>. При этом растение получает высвобождающуюся </a:t>
            </a:r>
            <a:r>
              <a:rPr lang="ru-RU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энергию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143240" y="5857892"/>
            <a:ext cx="5486400" cy="566738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latin typeface="Arial Black" pitchFamily="34" charset="0"/>
              </a:rPr>
              <a:t>Дыхание и фотосинтез- необходимое условие обмена веществ, а значит, и жизнедеятельности растительного организма. </a:t>
            </a:r>
            <a:endParaRPr lang="ru-RU" sz="2400" dirty="0">
              <a:latin typeface="Arial Black" pitchFamily="34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5572132" y="0"/>
            <a:ext cx="3571868" cy="4000504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Дыхание- процесс,</a:t>
            </a:r>
          </a:p>
          <a:p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обеспечивающий</a:t>
            </a:r>
          </a:p>
          <a:p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растительный</a:t>
            </a:r>
          </a:p>
          <a:p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организм энергией,</a:t>
            </a:r>
          </a:p>
          <a:p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которая</a:t>
            </a:r>
          </a:p>
          <a:p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высвобождается</a:t>
            </a:r>
          </a:p>
          <a:p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при распаде</a:t>
            </a:r>
          </a:p>
          <a:p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органических веществ,</a:t>
            </a:r>
          </a:p>
          <a:p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созданных в процессе</a:t>
            </a:r>
          </a:p>
          <a:p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фотосинтеза. </a:t>
            </a:r>
            <a:endParaRPr lang="ru-RU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8" name="Рисунок 17" descr="0020-020-Sravnitelnaja-tablitsa-protsessov-fotosinteza-i-dykhanija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1138" b="1138"/>
          <a:stretch>
            <a:fillRect/>
          </a:stretch>
        </p:blipFill>
        <p:spPr>
          <a:xfrm>
            <a:off x="0" y="0"/>
            <a:ext cx="5643570" cy="423267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3010" name="Picture 2" descr="http://player.myshared.ru/4/199099/slides/slide_19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928670"/>
            <a:ext cx="7700978" cy="5775734"/>
          </a:xfrm>
          <a:prstGeom prst="rect">
            <a:avLst/>
          </a:prstGeom>
          <a:noFill/>
        </p:spPr>
      </p:pic>
      <p:pic>
        <p:nvPicPr>
          <p:cNvPr id="6" name="Рисунок 5" descr="ягоды клубники и земляники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142852"/>
            <a:ext cx="771530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8196" name="Picture 2" descr="C:\Users\НовиковАВ\Desktop\0027-027-Vveden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457200" y="115888"/>
            <a:ext cx="8229600" cy="1152525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Питание растений</a:t>
            </a:r>
          </a:p>
        </p:txBody>
      </p:sp>
      <p:pic>
        <p:nvPicPr>
          <p:cNvPr id="10242" name="Picture 2" descr="Способы питания растений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851275" y="1484313"/>
            <a:ext cx="4249738" cy="4527550"/>
          </a:xfrm>
          <a:noFill/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979613" y="2133600"/>
            <a:ext cx="1439862" cy="1800225"/>
            <a:chOff x="2880" y="1570"/>
            <a:chExt cx="907" cy="1134"/>
          </a:xfrm>
        </p:grpSpPr>
        <p:sp>
          <p:nvSpPr>
            <p:cNvPr id="9225" name="Line 12"/>
            <p:cNvSpPr>
              <a:spLocks noChangeShapeType="1"/>
            </p:cNvSpPr>
            <p:nvPr/>
          </p:nvSpPr>
          <p:spPr bwMode="auto">
            <a:xfrm flipV="1">
              <a:off x="2880" y="1570"/>
              <a:ext cx="726" cy="409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26" name="Line 13"/>
            <p:cNvSpPr>
              <a:spLocks noChangeShapeType="1"/>
            </p:cNvSpPr>
            <p:nvPr/>
          </p:nvSpPr>
          <p:spPr bwMode="auto">
            <a:xfrm flipV="1">
              <a:off x="2880" y="1979"/>
              <a:ext cx="907" cy="263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27" name="Line 14"/>
            <p:cNvSpPr>
              <a:spLocks noChangeShapeType="1"/>
            </p:cNvSpPr>
            <p:nvPr/>
          </p:nvSpPr>
          <p:spPr bwMode="auto">
            <a:xfrm>
              <a:off x="2880" y="2614"/>
              <a:ext cx="635" cy="9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28" name="Line 15"/>
            <p:cNvSpPr>
              <a:spLocks noChangeShapeType="1"/>
            </p:cNvSpPr>
            <p:nvPr/>
          </p:nvSpPr>
          <p:spPr bwMode="auto">
            <a:xfrm>
              <a:off x="2880" y="2432"/>
              <a:ext cx="862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900113" y="5300663"/>
            <a:ext cx="2879725" cy="433387"/>
            <a:chOff x="2880" y="3339"/>
            <a:chExt cx="1814" cy="273"/>
          </a:xfrm>
        </p:grpSpPr>
        <p:sp>
          <p:nvSpPr>
            <p:cNvPr id="9222" name="Line 17"/>
            <p:cNvSpPr>
              <a:spLocks noChangeShapeType="1"/>
            </p:cNvSpPr>
            <p:nvPr/>
          </p:nvSpPr>
          <p:spPr bwMode="auto">
            <a:xfrm>
              <a:off x="2880" y="3339"/>
              <a:ext cx="1542" cy="0"/>
            </a:xfrm>
            <a:prstGeom prst="line">
              <a:avLst/>
            </a:prstGeom>
            <a:noFill/>
            <a:ln w="57150">
              <a:solidFill>
                <a:srgbClr val="00CC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23" name="Line 18"/>
            <p:cNvSpPr>
              <a:spLocks noChangeShapeType="1"/>
            </p:cNvSpPr>
            <p:nvPr/>
          </p:nvSpPr>
          <p:spPr bwMode="auto">
            <a:xfrm>
              <a:off x="2880" y="3475"/>
              <a:ext cx="1633" cy="0"/>
            </a:xfrm>
            <a:prstGeom prst="line">
              <a:avLst/>
            </a:prstGeom>
            <a:noFill/>
            <a:ln w="57150">
              <a:solidFill>
                <a:srgbClr val="00CC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24" name="Line 19"/>
            <p:cNvSpPr>
              <a:spLocks noChangeShapeType="1"/>
            </p:cNvSpPr>
            <p:nvPr/>
          </p:nvSpPr>
          <p:spPr bwMode="auto">
            <a:xfrm>
              <a:off x="2880" y="3611"/>
              <a:ext cx="1814" cy="1"/>
            </a:xfrm>
            <a:prstGeom prst="line">
              <a:avLst/>
            </a:prstGeom>
            <a:noFill/>
            <a:ln w="57150">
              <a:solidFill>
                <a:srgbClr val="00CC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2714625" y="3643313"/>
            <a:ext cx="4214813" cy="202565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ru-RU" smtClean="0"/>
              <a:t>Греческие слова:</a:t>
            </a:r>
          </a:p>
          <a:p>
            <a:pPr eaLnBrk="1" hangingPunct="1">
              <a:defRPr/>
            </a:pPr>
            <a:r>
              <a:rPr lang="ru-RU" smtClean="0">
                <a:solidFill>
                  <a:srgbClr val="FFFF00"/>
                </a:solidFill>
              </a:rPr>
              <a:t>"фотос" – свет,</a:t>
            </a:r>
          </a:p>
          <a:p>
            <a:pPr eaLnBrk="1" hangingPunct="1">
              <a:defRPr/>
            </a:pPr>
            <a:r>
              <a:rPr lang="ru-RU" smtClean="0">
                <a:solidFill>
                  <a:srgbClr val="66FFFF"/>
                </a:solidFill>
              </a:rPr>
              <a:t>"синтез" – соединение.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1376363" y="1717675"/>
            <a:ext cx="2881312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8800"/>
              <a:t>фото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4122738" y="1717675"/>
            <a:ext cx="3870325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8800"/>
              <a:t>синтез</a:t>
            </a:r>
          </a:p>
        </p:txBody>
      </p:sp>
      <p:sp>
        <p:nvSpPr>
          <p:cNvPr id="22534" name="Arc 6"/>
          <p:cNvSpPr>
            <a:spLocks/>
          </p:cNvSpPr>
          <p:nvPr/>
        </p:nvSpPr>
        <p:spPr bwMode="auto">
          <a:xfrm>
            <a:off x="1466850" y="1403350"/>
            <a:ext cx="2609850" cy="660400"/>
          </a:xfrm>
          <a:custGeom>
            <a:avLst/>
            <a:gdLst>
              <a:gd name="T0" fmla="*/ 2147483647 w 43200"/>
              <a:gd name="T1" fmla="*/ 2147483647 h 21820"/>
              <a:gd name="T2" fmla="*/ 2147483647 w 43200"/>
              <a:gd name="T3" fmla="*/ 2147483647 h 21820"/>
              <a:gd name="T4" fmla="*/ 2147483647 w 43200"/>
              <a:gd name="T5" fmla="*/ 2147483647 h 21820"/>
              <a:gd name="T6" fmla="*/ 0 60000 65536"/>
              <a:gd name="T7" fmla="*/ 0 60000 65536"/>
              <a:gd name="T8" fmla="*/ 0 60000 65536"/>
              <a:gd name="T9" fmla="*/ 0 w 43200"/>
              <a:gd name="T10" fmla="*/ 0 h 21820"/>
              <a:gd name="T11" fmla="*/ 43200 w 43200"/>
              <a:gd name="T12" fmla="*/ 21820 h 218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1820" fill="none" extrusionOk="0">
                <a:moveTo>
                  <a:pt x="1" y="21819"/>
                </a:moveTo>
                <a:cubicBezTo>
                  <a:pt x="0" y="21746"/>
                  <a:pt x="0" y="2167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</a:path>
              <a:path w="43200" h="21820" stroke="0" extrusionOk="0">
                <a:moveTo>
                  <a:pt x="1" y="21819"/>
                </a:moveTo>
                <a:cubicBezTo>
                  <a:pt x="0" y="21746"/>
                  <a:pt x="0" y="2167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  <a:lnTo>
                  <a:pt x="21600" y="21600"/>
                </a:lnTo>
                <a:close/>
              </a:path>
            </a:pathLst>
          </a:custGeom>
          <a:noFill/>
          <a:ln w="5715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35" name="Arc 7"/>
          <p:cNvSpPr>
            <a:spLocks/>
          </p:cNvSpPr>
          <p:nvPr/>
        </p:nvSpPr>
        <p:spPr bwMode="auto">
          <a:xfrm>
            <a:off x="4302125" y="1403350"/>
            <a:ext cx="3330575" cy="660400"/>
          </a:xfrm>
          <a:custGeom>
            <a:avLst/>
            <a:gdLst>
              <a:gd name="T0" fmla="*/ 2147483647 w 43200"/>
              <a:gd name="T1" fmla="*/ 2147483647 h 21820"/>
              <a:gd name="T2" fmla="*/ 2147483647 w 43200"/>
              <a:gd name="T3" fmla="*/ 2147483647 h 21820"/>
              <a:gd name="T4" fmla="*/ 2147483647 w 43200"/>
              <a:gd name="T5" fmla="*/ 2147483647 h 21820"/>
              <a:gd name="T6" fmla="*/ 0 60000 65536"/>
              <a:gd name="T7" fmla="*/ 0 60000 65536"/>
              <a:gd name="T8" fmla="*/ 0 60000 65536"/>
              <a:gd name="T9" fmla="*/ 0 w 43200"/>
              <a:gd name="T10" fmla="*/ 0 h 21820"/>
              <a:gd name="T11" fmla="*/ 43200 w 43200"/>
              <a:gd name="T12" fmla="*/ 21820 h 218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1820" fill="none" extrusionOk="0">
                <a:moveTo>
                  <a:pt x="1" y="21819"/>
                </a:moveTo>
                <a:cubicBezTo>
                  <a:pt x="0" y="21746"/>
                  <a:pt x="0" y="2167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</a:path>
              <a:path w="43200" h="21820" stroke="0" extrusionOk="0">
                <a:moveTo>
                  <a:pt x="1" y="21819"/>
                </a:moveTo>
                <a:cubicBezTo>
                  <a:pt x="0" y="21746"/>
                  <a:pt x="0" y="2167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  <a:lnTo>
                  <a:pt x="21600" y="21600"/>
                </a:lnTo>
                <a:close/>
              </a:path>
            </a:pathLst>
          </a:custGeom>
          <a:noFill/>
          <a:ln w="57150">
            <a:solidFill>
              <a:srgbClr val="66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2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  <p:bldP spid="22532" grpId="0"/>
      <p:bldP spid="22532" grpId="1"/>
      <p:bldP spid="22533" grpId="0"/>
      <p:bldP spid="22533" grpId="1"/>
      <p:bldP spid="22534" grpId="0" animBg="1"/>
      <p:bldP spid="225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вал 11"/>
          <p:cNvSpPr>
            <a:spLocks noChangeArrowheads="1"/>
          </p:cNvSpPr>
          <p:nvPr/>
        </p:nvSpPr>
        <p:spPr bwMode="auto">
          <a:xfrm>
            <a:off x="3500438" y="2500313"/>
            <a:ext cx="2000250" cy="71437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214438" y="642938"/>
            <a:ext cx="6786562" cy="7080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4000" b="1" spc="100" dirty="0"/>
              <a:t>Уравнение фотосинтеза</a:t>
            </a:r>
          </a:p>
        </p:txBody>
      </p:sp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142875" y="2143124"/>
            <a:ext cx="3286117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dirty="0" smtClean="0"/>
              <a:t>     Вода</a:t>
            </a:r>
            <a:endParaRPr lang="ru-RU" sz="4400" dirty="0"/>
          </a:p>
          <a:p>
            <a:r>
              <a:rPr lang="ru-RU" sz="4400" dirty="0" smtClean="0"/>
              <a:t>        +</a:t>
            </a:r>
            <a:endParaRPr lang="ru-RU" sz="4400" dirty="0"/>
          </a:p>
          <a:p>
            <a:r>
              <a:rPr lang="ru-RU" sz="4400" dirty="0" smtClean="0"/>
              <a:t>углекислый </a:t>
            </a:r>
          </a:p>
          <a:p>
            <a:r>
              <a:rPr lang="ru-RU" sz="4400" dirty="0"/>
              <a:t> </a:t>
            </a:r>
            <a:r>
              <a:rPr lang="ru-RU" sz="4400" dirty="0" smtClean="0"/>
              <a:t>       газ       </a:t>
            </a:r>
            <a:endParaRPr lang="ru-RU" sz="4400" dirty="0"/>
          </a:p>
        </p:txBody>
      </p:sp>
      <p:cxnSp>
        <p:nvCxnSpPr>
          <p:cNvPr id="20485" name="Прямая со стрелкой 7"/>
          <p:cNvCxnSpPr>
            <a:cxnSpLocks noChangeShapeType="1"/>
          </p:cNvCxnSpPr>
          <p:nvPr/>
        </p:nvCxnSpPr>
        <p:spPr bwMode="auto">
          <a:xfrm>
            <a:off x="3571875" y="3357563"/>
            <a:ext cx="2000250" cy="1587"/>
          </a:xfrm>
          <a:prstGeom prst="straightConnector1">
            <a:avLst/>
          </a:prstGeom>
          <a:noFill/>
          <a:ln w="6985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0486" name="TextBox 8"/>
          <p:cNvSpPr txBox="1">
            <a:spLocks noChangeArrowheads="1"/>
          </p:cNvSpPr>
          <p:nvPr/>
        </p:nvSpPr>
        <p:spPr bwMode="auto">
          <a:xfrm>
            <a:off x="5857884" y="2428868"/>
            <a:ext cx="3000374" cy="197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dirty="0" smtClean="0"/>
              <a:t>    Сахар</a:t>
            </a:r>
            <a:r>
              <a:rPr lang="ru-RU" sz="4200" b="1" dirty="0" smtClean="0"/>
              <a:t>а</a:t>
            </a:r>
            <a:r>
              <a:rPr lang="ru-RU" sz="4000" dirty="0" smtClean="0"/>
              <a:t> </a:t>
            </a:r>
            <a:endParaRPr lang="ru-RU" sz="4000" dirty="0"/>
          </a:p>
          <a:p>
            <a:r>
              <a:rPr lang="ru-RU" sz="4000" dirty="0" smtClean="0"/>
              <a:t>          +</a:t>
            </a:r>
          </a:p>
          <a:p>
            <a:r>
              <a:rPr lang="ru-RU" sz="4000" dirty="0" smtClean="0"/>
              <a:t>   кислород</a:t>
            </a:r>
            <a:endParaRPr lang="ru-RU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3643306" y="2643182"/>
            <a:ext cx="1785950" cy="36933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000000"/>
                </a:solidFill>
              </a:rPr>
              <a:t>Энергия света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mtClean="0"/>
              <a:t>Где же в клетках листа образуется крахмал?</a:t>
            </a:r>
          </a:p>
        </p:txBody>
      </p:sp>
      <p:pic>
        <p:nvPicPr>
          <p:cNvPr id="16387" name="Picture 3" descr="пластиды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7438" y="1820863"/>
            <a:ext cx="3598862" cy="362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5092700" y="5719763"/>
            <a:ext cx="330676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/>
              <a:t>Неокрашенный препарат</a:t>
            </a:r>
          </a:p>
        </p:txBody>
      </p:sp>
      <p:pic>
        <p:nvPicPr>
          <p:cNvPr id="16389" name="Picture 5" descr="окрашенные хлоропласт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" y="1820863"/>
            <a:ext cx="3598863" cy="359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744538" y="5718175"/>
            <a:ext cx="330676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/>
              <a:t>Окрашенный препарат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  <p:bldP spid="1639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6" name="Picture 6" descr="л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228600"/>
            <a:ext cx="5937250" cy="417671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0975" name="AutoShape 15"/>
          <p:cNvSpPr>
            <a:spLocks noChangeArrowheads="1"/>
          </p:cNvSpPr>
          <p:nvPr/>
        </p:nvSpPr>
        <p:spPr bwMode="auto">
          <a:xfrm rot="19074510">
            <a:off x="3804083" y="3443635"/>
            <a:ext cx="1008062" cy="142875"/>
          </a:xfrm>
          <a:prstGeom prst="leftArrow">
            <a:avLst>
              <a:gd name="adj1" fmla="val 50000"/>
              <a:gd name="adj2" fmla="val 176389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0976" name="AutoShape 16"/>
          <p:cNvSpPr>
            <a:spLocks noChangeArrowheads="1"/>
          </p:cNvSpPr>
          <p:nvPr/>
        </p:nvSpPr>
        <p:spPr bwMode="auto">
          <a:xfrm rot="-610330">
            <a:off x="4114544" y="3574074"/>
            <a:ext cx="1655763" cy="144462"/>
          </a:xfrm>
          <a:prstGeom prst="leftArrow">
            <a:avLst>
              <a:gd name="adj1" fmla="val 50000"/>
              <a:gd name="adj2" fmla="val 28654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4" name="Picture 4" descr="3"/>
          <p:cNvPicPr>
            <a:picLocks noChangeAspect="1" noChangeArrowheads="1"/>
          </p:cNvPicPr>
          <p:nvPr/>
        </p:nvPicPr>
        <p:blipFill>
          <a:blip r:embed="rId3" cstate="print"/>
          <a:srcRect l="1243" t="13647" r="10509" b="11142"/>
          <a:stretch>
            <a:fillRect/>
          </a:stretch>
        </p:blipFill>
        <p:spPr bwMode="auto">
          <a:xfrm>
            <a:off x="228600" y="4724400"/>
            <a:ext cx="5009444" cy="1905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3" descr="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2895600"/>
            <a:ext cx="2627313" cy="28670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6"/>
          <p:cNvSpPr>
            <a:spLocks noChangeArrowheads="1"/>
          </p:cNvSpPr>
          <p:nvPr/>
        </p:nvSpPr>
        <p:spPr bwMode="auto">
          <a:xfrm>
            <a:off x="0" y="1196975"/>
            <a:ext cx="9036050" cy="3097213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881063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Фотосинтез</a:t>
            </a:r>
          </a:p>
        </p:txBody>
      </p:sp>
      <p:sp>
        <p:nvSpPr>
          <p:cNvPr id="24579" name="Rectangle 3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323850" y="4730750"/>
            <a:ext cx="8278813" cy="1938338"/>
          </a:xfrm>
          <a:solidFill>
            <a:srgbClr val="CCFFFF"/>
          </a:solidFill>
          <a:ln>
            <a:solidFill>
              <a:srgbClr val="0000FF"/>
            </a:solidFill>
          </a:ln>
        </p:spPr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Фотосинтез – это процесс, протекающий в</a:t>
            </a:r>
            <a:r>
              <a:rPr lang="ru-RU" sz="2400" b="1" i="1" dirty="0" smtClean="0"/>
              <a:t> </a:t>
            </a:r>
            <a:r>
              <a:rPr lang="ru-RU" sz="2400" b="1" i="1" dirty="0" smtClean="0">
                <a:solidFill>
                  <a:srgbClr val="009900"/>
                </a:solidFill>
              </a:rPr>
              <a:t>зелёных листьях</a:t>
            </a:r>
            <a:r>
              <a:rPr lang="ru-RU" sz="2400" b="1" i="1" dirty="0" smtClean="0"/>
              <a:t> </a:t>
            </a:r>
            <a:r>
              <a:rPr lang="ru-RU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растений на</a:t>
            </a:r>
            <a:r>
              <a:rPr lang="ru-RU" sz="2400" b="1" i="1" dirty="0" smtClean="0"/>
              <a:t> </a:t>
            </a:r>
            <a:r>
              <a:rPr lang="ru-RU" sz="2400" b="1" i="1" dirty="0" smtClean="0">
                <a:solidFill>
                  <a:srgbClr val="FF3300"/>
                </a:solidFill>
              </a:rPr>
              <a:t>свету</a:t>
            </a:r>
            <a:r>
              <a:rPr lang="ru-RU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, при котором из</a:t>
            </a:r>
            <a:r>
              <a:rPr lang="ru-RU" sz="2400" b="1" i="1" dirty="0" smtClean="0"/>
              <a:t> </a:t>
            </a:r>
            <a:r>
              <a:rPr lang="ru-RU" sz="2400" b="1" i="1" dirty="0" smtClean="0">
                <a:solidFill>
                  <a:srgbClr val="996633"/>
                </a:solidFill>
              </a:rPr>
              <a:t>углекислого</a:t>
            </a:r>
            <a:r>
              <a:rPr lang="ru-RU" sz="2400" b="1" i="1" dirty="0" smtClean="0">
                <a:solidFill>
                  <a:schemeClr val="accent2"/>
                </a:solidFill>
              </a:rPr>
              <a:t> </a:t>
            </a:r>
            <a:r>
              <a:rPr lang="ru-RU" sz="2400" b="1" i="1" dirty="0" smtClean="0">
                <a:solidFill>
                  <a:srgbClr val="996633"/>
                </a:solidFill>
              </a:rPr>
              <a:t>газа</a:t>
            </a:r>
            <a:r>
              <a:rPr lang="ru-RU" sz="2400" b="1" i="1" dirty="0" smtClean="0"/>
              <a:t> </a:t>
            </a:r>
            <a:r>
              <a:rPr lang="ru-RU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и</a:t>
            </a:r>
            <a:r>
              <a:rPr lang="ru-RU" sz="2400" b="1" i="1" dirty="0" smtClean="0"/>
              <a:t> </a:t>
            </a:r>
            <a:r>
              <a:rPr lang="ru-RU" sz="2400" b="1" i="1" dirty="0" smtClean="0">
                <a:solidFill>
                  <a:srgbClr val="996633"/>
                </a:solidFill>
              </a:rPr>
              <a:t>воды</a:t>
            </a:r>
            <a:r>
              <a:rPr lang="ru-RU" sz="2400" b="1" i="1" dirty="0" smtClean="0">
                <a:solidFill>
                  <a:schemeClr val="accent2"/>
                </a:solidFill>
              </a:rPr>
              <a:t> </a:t>
            </a:r>
            <a:r>
              <a:rPr lang="ru-RU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образуются</a:t>
            </a:r>
            <a:r>
              <a:rPr lang="ru-RU" sz="2400" b="1" i="1" dirty="0" smtClean="0"/>
              <a:t> </a:t>
            </a:r>
            <a:r>
              <a:rPr lang="ru-RU" sz="2400" b="1" i="1" dirty="0" smtClean="0">
                <a:solidFill>
                  <a:srgbClr val="FF0000"/>
                </a:solidFill>
              </a:rPr>
              <a:t>органические вещества</a:t>
            </a:r>
            <a:r>
              <a:rPr lang="ru-RU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и</a:t>
            </a:r>
            <a:r>
              <a:rPr lang="ru-RU" sz="2400" b="1" i="1" dirty="0" smtClean="0"/>
              <a:t> </a:t>
            </a:r>
            <a:r>
              <a:rPr lang="ru-RU" sz="2400" b="1" i="1" dirty="0" smtClean="0">
                <a:solidFill>
                  <a:srgbClr val="FF0000"/>
                </a:solidFill>
              </a:rPr>
              <a:t>кислород.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908175" y="1268413"/>
            <a:ext cx="5184775" cy="1057275"/>
            <a:chOff x="1202" y="706"/>
            <a:chExt cx="3266" cy="666"/>
          </a:xfrm>
        </p:grpSpPr>
        <p:pic>
          <p:nvPicPr>
            <p:cNvPr id="23577" name="Picture 5" descr="солнце21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02" y="754"/>
              <a:ext cx="3266" cy="6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78" name="Text Box 6"/>
            <p:cNvSpPr txBox="1">
              <a:spLocks noChangeArrowheads="1"/>
            </p:cNvSpPr>
            <p:nvPr/>
          </p:nvSpPr>
          <p:spPr bwMode="auto">
            <a:xfrm>
              <a:off x="2200" y="706"/>
              <a:ext cx="1225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3200" b="1">
                  <a:solidFill>
                    <a:srgbClr val="FC2E18"/>
                  </a:solidFill>
                </a:rPr>
                <a:t>свет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2484438" y="2601913"/>
            <a:ext cx="4175125" cy="1524000"/>
            <a:chOff x="1565" y="1525"/>
            <a:chExt cx="2630" cy="960"/>
          </a:xfrm>
        </p:grpSpPr>
        <p:pic>
          <p:nvPicPr>
            <p:cNvPr id="23575" name="Picture 8" descr="лист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65" y="1525"/>
              <a:ext cx="2630" cy="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76" name="Text Box 9"/>
            <p:cNvSpPr txBox="1">
              <a:spLocks noChangeArrowheads="1"/>
            </p:cNvSpPr>
            <p:nvPr/>
          </p:nvSpPr>
          <p:spPr bwMode="auto">
            <a:xfrm>
              <a:off x="2063" y="1797"/>
              <a:ext cx="1815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3200" b="1">
                  <a:solidFill>
                    <a:srgbClr val="FFFF00"/>
                  </a:solidFill>
                </a:rPr>
                <a:t>хлорофилл</a:t>
              </a:r>
            </a:p>
          </p:txBody>
        </p:sp>
      </p:grpSp>
      <p:sp>
        <p:nvSpPr>
          <p:cNvPr id="23559" name="Text Box 10"/>
          <p:cNvSpPr txBox="1">
            <a:spLocks noChangeArrowheads="1"/>
          </p:cNvSpPr>
          <p:nvPr/>
        </p:nvSpPr>
        <p:spPr bwMode="auto">
          <a:xfrm>
            <a:off x="250825" y="2422525"/>
            <a:ext cx="19796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ru-RU"/>
          </a:p>
        </p:txBody>
      </p:sp>
      <p:sp>
        <p:nvSpPr>
          <p:cNvPr id="23560" name="Text Box 11"/>
          <p:cNvSpPr txBox="1">
            <a:spLocks noChangeArrowheads="1"/>
          </p:cNvSpPr>
          <p:nvPr/>
        </p:nvSpPr>
        <p:spPr bwMode="auto">
          <a:xfrm>
            <a:off x="6624638" y="1989138"/>
            <a:ext cx="25193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50000"/>
              </a:spcBef>
            </a:pPr>
            <a:endParaRPr lang="ru-RU" sz="2800"/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0" y="1917700"/>
            <a:ext cx="2339975" cy="2463800"/>
            <a:chOff x="0" y="1026"/>
            <a:chExt cx="1474" cy="1552"/>
          </a:xfrm>
        </p:grpSpPr>
        <p:grpSp>
          <p:nvGrpSpPr>
            <p:cNvPr id="5" name="Group 13"/>
            <p:cNvGrpSpPr>
              <a:grpSpLocks/>
            </p:cNvGrpSpPr>
            <p:nvPr/>
          </p:nvGrpSpPr>
          <p:grpSpPr bwMode="auto">
            <a:xfrm>
              <a:off x="0" y="1950"/>
              <a:ext cx="1474" cy="628"/>
              <a:chOff x="0" y="1950"/>
              <a:chExt cx="1474" cy="628"/>
            </a:xfrm>
          </p:grpSpPr>
          <p:sp>
            <p:nvSpPr>
              <p:cNvPr id="23573" name="Text Box 14"/>
              <p:cNvSpPr txBox="1">
                <a:spLocks noChangeArrowheads="1"/>
              </p:cNvSpPr>
              <p:nvPr/>
            </p:nvSpPr>
            <p:spPr bwMode="auto">
              <a:xfrm>
                <a:off x="0" y="2251"/>
                <a:ext cx="1474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ru-RU" sz="2800" i="1">
                    <a:solidFill>
                      <a:srgbClr val="996633"/>
                    </a:solidFill>
                  </a:rPr>
                  <a:t>вода</a:t>
                </a:r>
              </a:p>
            </p:txBody>
          </p:sp>
          <p:sp>
            <p:nvSpPr>
              <p:cNvPr id="23574" name="AutoShape 15"/>
              <p:cNvSpPr>
                <a:spLocks noChangeArrowheads="1"/>
              </p:cNvSpPr>
              <p:nvPr/>
            </p:nvSpPr>
            <p:spPr bwMode="auto">
              <a:xfrm>
                <a:off x="159" y="1950"/>
                <a:ext cx="1247" cy="27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5898240 60000 65536"/>
                  <a:gd name="T10" fmla="*/ 5898240 60000 65536"/>
                  <a:gd name="T11" fmla="*/ 0 60000 65536"/>
                  <a:gd name="T12" fmla="*/ 12420 w 21600"/>
                  <a:gd name="T13" fmla="*/ 2938 h 21600"/>
                  <a:gd name="T14" fmla="*/ 18222 w 21600"/>
                  <a:gd name="T15" fmla="*/ 921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600" y="6079"/>
                    </a:moveTo>
                    <a:lnTo>
                      <a:pt x="15126" y="0"/>
                    </a:lnTo>
                    <a:lnTo>
                      <a:pt x="15126" y="2912"/>
                    </a:lnTo>
                    <a:lnTo>
                      <a:pt x="12427" y="2912"/>
                    </a:lnTo>
                    <a:cubicBezTo>
                      <a:pt x="5564" y="2912"/>
                      <a:pt x="0" y="7052"/>
                      <a:pt x="0" y="12158"/>
                    </a:cubicBezTo>
                    <a:lnTo>
                      <a:pt x="0" y="21600"/>
                    </a:lnTo>
                    <a:lnTo>
                      <a:pt x="6474" y="21600"/>
                    </a:lnTo>
                    <a:lnTo>
                      <a:pt x="6474" y="12158"/>
                    </a:lnTo>
                    <a:cubicBezTo>
                      <a:pt x="6474" y="10550"/>
                      <a:pt x="9139" y="9246"/>
                      <a:pt x="12427" y="9246"/>
                    </a:cubicBezTo>
                    <a:lnTo>
                      <a:pt x="15126" y="9246"/>
                    </a:lnTo>
                    <a:lnTo>
                      <a:pt x="15126" y="12158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6" name="Group 16"/>
            <p:cNvGrpSpPr>
              <a:grpSpLocks/>
            </p:cNvGrpSpPr>
            <p:nvPr/>
          </p:nvGrpSpPr>
          <p:grpSpPr bwMode="auto">
            <a:xfrm>
              <a:off x="0" y="1026"/>
              <a:ext cx="1474" cy="896"/>
              <a:chOff x="0" y="1026"/>
              <a:chExt cx="1474" cy="896"/>
            </a:xfrm>
          </p:grpSpPr>
          <p:sp>
            <p:nvSpPr>
              <p:cNvPr id="23571" name="Text Box 17"/>
              <p:cNvSpPr txBox="1">
                <a:spLocks noChangeArrowheads="1"/>
              </p:cNvSpPr>
              <p:nvPr/>
            </p:nvSpPr>
            <p:spPr bwMode="auto">
              <a:xfrm>
                <a:off x="0" y="1026"/>
                <a:ext cx="1474" cy="5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ru-RU" sz="2800" i="1">
                    <a:solidFill>
                      <a:srgbClr val="996633"/>
                    </a:solidFill>
                  </a:rPr>
                  <a:t>углекислый газ</a:t>
                </a:r>
              </a:p>
            </p:txBody>
          </p:sp>
          <p:sp>
            <p:nvSpPr>
              <p:cNvPr id="23572" name="AutoShape 18"/>
              <p:cNvSpPr>
                <a:spLocks noChangeArrowheads="1"/>
              </p:cNvSpPr>
              <p:nvPr/>
            </p:nvSpPr>
            <p:spPr bwMode="auto">
              <a:xfrm flipV="1">
                <a:off x="159" y="1650"/>
                <a:ext cx="1247" cy="27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5898240 60000 65536"/>
                  <a:gd name="T10" fmla="*/ 5898240 60000 65536"/>
                  <a:gd name="T11" fmla="*/ 0 60000 65536"/>
                  <a:gd name="T12" fmla="*/ 12420 w 21600"/>
                  <a:gd name="T13" fmla="*/ 2938 h 21600"/>
                  <a:gd name="T14" fmla="*/ 18222 w 21600"/>
                  <a:gd name="T15" fmla="*/ 921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600" y="6079"/>
                    </a:moveTo>
                    <a:lnTo>
                      <a:pt x="15126" y="0"/>
                    </a:lnTo>
                    <a:lnTo>
                      <a:pt x="15126" y="2912"/>
                    </a:lnTo>
                    <a:lnTo>
                      <a:pt x="12427" y="2912"/>
                    </a:lnTo>
                    <a:cubicBezTo>
                      <a:pt x="5564" y="2912"/>
                      <a:pt x="0" y="7052"/>
                      <a:pt x="0" y="12158"/>
                    </a:cubicBezTo>
                    <a:lnTo>
                      <a:pt x="0" y="21600"/>
                    </a:lnTo>
                    <a:lnTo>
                      <a:pt x="6474" y="21600"/>
                    </a:lnTo>
                    <a:lnTo>
                      <a:pt x="6474" y="12158"/>
                    </a:lnTo>
                    <a:cubicBezTo>
                      <a:pt x="6474" y="10550"/>
                      <a:pt x="9139" y="9246"/>
                      <a:pt x="12427" y="9246"/>
                    </a:cubicBezTo>
                    <a:lnTo>
                      <a:pt x="15126" y="9246"/>
                    </a:lnTo>
                    <a:lnTo>
                      <a:pt x="15126" y="12158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6624638" y="1917700"/>
            <a:ext cx="2519362" cy="2463800"/>
            <a:chOff x="4173" y="1026"/>
            <a:chExt cx="1587" cy="1552"/>
          </a:xfrm>
        </p:grpSpPr>
        <p:grpSp>
          <p:nvGrpSpPr>
            <p:cNvPr id="8" name="Group 20"/>
            <p:cNvGrpSpPr>
              <a:grpSpLocks/>
            </p:cNvGrpSpPr>
            <p:nvPr/>
          </p:nvGrpSpPr>
          <p:grpSpPr bwMode="auto">
            <a:xfrm>
              <a:off x="4173" y="1026"/>
              <a:ext cx="1587" cy="897"/>
              <a:chOff x="4173" y="1026"/>
              <a:chExt cx="1587" cy="897"/>
            </a:xfrm>
          </p:grpSpPr>
          <p:sp>
            <p:nvSpPr>
              <p:cNvPr id="23567" name="Text Box 21"/>
              <p:cNvSpPr txBox="1">
                <a:spLocks noChangeArrowheads="1"/>
              </p:cNvSpPr>
              <p:nvPr/>
            </p:nvSpPr>
            <p:spPr bwMode="auto">
              <a:xfrm>
                <a:off x="4173" y="1026"/>
                <a:ext cx="1587" cy="5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>
                  <a:spcBef>
                    <a:spcPct val="50000"/>
                  </a:spcBef>
                </a:pPr>
                <a:r>
                  <a:rPr lang="ru-RU" sz="2800" i="1">
                    <a:solidFill>
                      <a:srgbClr val="FF0000"/>
                    </a:solidFill>
                  </a:rPr>
                  <a:t>органические вещества</a:t>
                </a:r>
              </a:p>
            </p:txBody>
          </p:sp>
          <p:sp>
            <p:nvSpPr>
              <p:cNvPr id="23568" name="AutoShape 22"/>
              <p:cNvSpPr>
                <a:spLocks noChangeArrowheads="1"/>
              </p:cNvSpPr>
              <p:nvPr/>
            </p:nvSpPr>
            <p:spPr bwMode="auto">
              <a:xfrm rot="5400000" flipH="1">
                <a:off x="4842" y="1163"/>
                <a:ext cx="272" cy="124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5898240 60000 65536"/>
                  <a:gd name="T10" fmla="*/ 5898240 60000 65536"/>
                  <a:gd name="T11" fmla="*/ 0 60000 65536"/>
                  <a:gd name="T12" fmla="*/ 12388 w 21600"/>
                  <a:gd name="T13" fmla="*/ 2269 h 21600"/>
                  <a:gd name="T14" fmla="*/ 15882 w 21600"/>
                  <a:gd name="T15" fmla="*/ 9891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600" y="6079"/>
                    </a:moveTo>
                    <a:lnTo>
                      <a:pt x="12427" y="0"/>
                    </a:lnTo>
                    <a:lnTo>
                      <a:pt x="12427" y="2269"/>
                    </a:lnTo>
                    <a:cubicBezTo>
                      <a:pt x="5564" y="2269"/>
                      <a:pt x="0" y="6696"/>
                      <a:pt x="0" y="12158"/>
                    </a:cubicBezTo>
                    <a:lnTo>
                      <a:pt x="0" y="21600"/>
                    </a:lnTo>
                    <a:lnTo>
                      <a:pt x="7789" y="21600"/>
                    </a:lnTo>
                    <a:lnTo>
                      <a:pt x="7789" y="12158"/>
                    </a:lnTo>
                    <a:cubicBezTo>
                      <a:pt x="7789" y="10905"/>
                      <a:pt x="9866" y="9889"/>
                      <a:pt x="12427" y="9889"/>
                    </a:cubicBezTo>
                    <a:lnTo>
                      <a:pt x="12427" y="12158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9" name="Group 23"/>
            <p:cNvGrpSpPr>
              <a:grpSpLocks/>
            </p:cNvGrpSpPr>
            <p:nvPr/>
          </p:nvGrpSpPr>
          <p:grpSpPr bwMode="auto">
            <a:xfrm>
              <a:off x="4286" y="1949"/>
              <a:ext cx="1474" cy="629"/>
              <a:chOff x="4286" y="1949"/>
              <a:chExt cx="1474" cy="629"/>
            </a:xfrm>
          </p:grpSpPr>
          <p:sp>
            <p:nvSpPr>
              <p:cNvPr id="23565" name="Text Box 24"/>
              <p:cNvSpPr txBox="1">
                <a:spLocks noChangeArrowheads="1"/>
              </p:cNvSpPr>
              <p:nvPr/>
            </p:nvSpPr>
            <p:spPr bwMode="auto">
              <a:xfrm>
                <a:off x="4286" y="2251"/>
                <a:ext cx="1474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>
                  <a:spcBef>
                    <a:spcPct val="50000"/>
                  </a:spcBef>
                </a:pPr>
                <a:r>
                  <a:rPr lang="ru-RU" sz="2800" i="1">
                    <a:solidFill>
                      <a:srgbClr val="FF0000"/>
                    </a:solidFill>
                  </a:rPr>
                  <a:t>кислород</a:t>
                </a:r>
              </a:p>
            </p:txBody>
          </p:sp>
          <p:sp>
            <p:nvSpPr>
              <p:cNvPr id="23566" name="AutoShape 25"/>
              <p:cNvSpPr>
                <a:spLocks noChangeArrowheads="1"/>
              </p:cNvSpPr>
              <p:nvPr/>
            </p:nvSpPr>
            <p:spPr bwMode="auto">
              <a:xfrm rot="-5400000" flipH="1" flipV="1">
                <a:off x="4842" y="1461"/>
                <a:ext cx="272" cy="124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5898240 60000 65536"/>
                  <a:gd name="T10" fmla="*/ 5898240 60000 65536"/>
                  <a:gd name="T11" fmla="*/ 0 60000 65536"/>
                  <a:gd name="T12" fmla="*/ 12388 w 21600"/>
                  <a:gd name="T13" fmla="*/ 2269 h 21600"/>
                  <a:gd name="T14" fmla="*/ 15882 w 21600"/>
                  <a:gd name="T15" fmla="*/ 9891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600" y="6079"/>
                    </a:moveTo>
                    <a:lnTo>
                      <a:pt x="12427" y="0"/>
                    </a:lnTo>
                    <a:lnTo>
                      <a:pt x="12427" y="2269"/>
                    </a:lnTo>
                    <a:cubicBezTo>
                      <a:pt x="5564" y="2269"/>
                      <a:pt x="0" y="6696"/>
                      <a:pt x="0" y="12158"/>
                    </a:cubicBezTo>
                    <a:lnTo>
                      <a:pt x="0" y="21600"/>
                    </a:lnTo>
                    <a:lnTo>
                      <a:pt x="7789" y="21600"/>
                    </a:lnTo>
                    <a:lnTo>
                      <a:pt x="7789" y="12158"/>
                    </a:lnTo>
                    <a:cubicBezTo>
                      <a:pt x="7789" y="10905"/>
                      <a:pt x="9866" y="9889"/>
                      <a:pt x="12427" y="9889"/>
                    </a:cubicBezTo>
                    <a:lnTo>
                      <a:pt x="12427" y="12158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НовиковАВ\Desktop\0013-013-Laboratorija-fabri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00B050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752</Words>
  <Application>Microsoft Office PowerPoint</Application>
  <PresentationFormat>Экран (4:3)</PresentationFormat>
  <Paragraphs>106</Paragraphs>
  <Slides>18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Воздушное питание растений. Фотосинтез</vt:lpstr>
      <vt:lpstr>Слайд 2</vt:lpstr>
      <vt:lpstr>Питание растений</vt:lpstr>
      <vt:lpstr>Слайд 4</vt:lpstr>
      <vt:lpstr>Слайд 5</vt:lpstr>
      <vt:lpstr>Где же в клетках листа образуется крахмал?</vt:lpstr>
      <vt:lpstr>Слайд 7</vt:lpstr>
      <vt:lpstr>Фотосинтез</vt:lpstr>
      <vt:lpstr>Слайд 9</vt:lpstr>
      <vt:lpstr>Питание растений</vt:lpstr>
      <vt:lpstr>Дыхание  обеспечивает  потребность  всех клеток и  тканей   растений в  кислороде. </vt:lpstr>
      <vt:lpstr>Слайд 12</vt:lpstr>
      <vt:lpstr>Слайд 13</vt:lpstr>
      <vt:lpstr>Слайд 14</vt:lpstr>
      <vt:lpstr>Обмен веществ у растений </vt:lpstr>
      <vt:lpstr>Обмен веществ </vt:lpstr>
      <vt:lpstr>Дыхание и фотосинтез- необходимое условие обмена веществ, а значит, и жизнедеятельности растительного организма. </vt:lpstr>
      <vt:lpstr>Слайд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Воздушное питание растений. Фотосинтез</dc:title>
  <dc:creator>Я</dc:creator>
  <cp:lastModifiedBy>BIOLOGI</cp:lastModifiedBy>
  <cp:revision>10</cp:revision>
  <dcterms:created xsi:type="dcterms:W3CDTF">2017-12-26T00:41:04Z</dcterms:created>
  <dcterms:modified xsi:type="dcterms:W3CDTF">2024-03-06T05:52:56Z</dcterms:modified>
</cp:coreProperties>
</file>