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2" r:id="rId1"/>
    <p:sldMasterId id="2147484254" r:id="rId2"/>
    <p:sldMasterId id="2147484266" r:id="rId3"/>
    <p:sldMasterId id="2147484278" r:id="rId4"/>
    <p:sldMasterId id="2147484307" r:id="rId5"/>
    <p:sldMasterId id="2147484319" r:id="rId6"/>
    <p:sldMasterId id="2147484347" r:id="rId7"/>
    <p:sldMasterId id="2147484359" r:id="rId8"/>
    <p:sldMasterId id="2147484443" r:id="rId9"/>
  </p:sldMasterIdLst>
  <p:handoutMasterIdLst>
    <p:handoutMasterId r:id="rId23"/>
  </p:handoutMasterIdLst>
  <p:sldIdLst>
    <p:sldId id="256" r:id="rId10"/>
    <p:sldId id="259" r:id="rId11"/>
    <p:sldId id="283" r:id="rId12"/>
    <p:sldId id="284" r:id="rId13"/>
    <p:sldId id="270" r:id="rId14"/>
    <p:sldId id="287" r:id="rId15"/>
    <p:sldId id="261" r:id="rId16"/>
    <p:sldId id="288" r:id="rId17"/>
    <p:sldId id="268" r:id="rId18"/>
    <p:sldId id="285" r:id="rId19"/>
    <p:sldId id="269" r:id="rId20"/>
    <p:sldId id="286" r:id="rId21"/>
    <p:sldId id="271" r:id="rId22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9362B4-9296-44E2-8816-7647B9E67CCD}" type="datetimeFigureOut">
              <a:rPr lang="ru-RU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7F6B6F-8DC6-46B2-A1BC-A994F5B18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11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7E6D7-FA22-47C4-8AEC-E7CA516671F8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84A0-2865-49CE-906D-AF87F6E55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63D3B-E68B-490C-B10B-DD631048A1D7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0280-4739-49F3-B51F-1C19CFD5E2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23758-BAA4-4612-AB5B-1E48B943C79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E6775-BA86-4288-BE10-4F8913173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58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560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560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C929-168D-4997-9582-79A430C4E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42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443C7-30D2-490E-BD60-FB6DEE149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4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1A79-9BFE-4218-A94F-51B16454C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853C-8A1B-463B-BBE4-38512DFDF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230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A24E5-0A7C-4B89-BBF9-53186B6B7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34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D6CB-390C-46FB-8C96-B6A9E7D08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626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E495B-4385-4AB7-B25E-F06D99632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47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1511C-4BDC-40B1-AF77-B049589BC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0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0C969-8F95-425F-B247-C2C07D27D5DF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2CBA7-D38C-40A7-A799-7CFE43D097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90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264FD-DB5A-4AE1-B6EA-3041509EA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355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099CC-CE23-4C1E-A722-45E67875D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3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185AC-7267-4085-8854-DE4CDEBAB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842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12E5-04D2-444E-A309-D0AA37E33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19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F316C-F36D-4225-B1DD-A3834E2FD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62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4F49-55D9-4DE9-8E17-C4A42DF40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040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10855-DBFC-4E91-B4A4-E2818524C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53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C76C5-5DEB-44AE-977A-C5CC5B3BC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13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BAAC-41CC-46DB-8CA1-0D93D4B077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3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1FB62-238C-4D12-AD0E-7022BAAF7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3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D53D-8DA3-465D-95A5-E54D8A3F94A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0B165-2B50-4AD2-9754-9F2CC8F543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73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47E1-CC6C-40AD-B407-3315ADCC4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2764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D38B-A207-4C83-9D3C-B6DC0363A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29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751D4-E537-46EB-9CBF-9066C2B83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07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DB34-F4C2-4D67-8E4B-7ECCCF261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18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8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232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32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C4A6B-38A7-48AA-9A80-7E2772DE0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55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BBAC-D5C5-47A8-AD4D-9B5AB98D4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481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FF52D-D7F8-41AF-8F2B-9461DBE7D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21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552D-CDB5-46AD-B649-41E051B9F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886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E4958-201D-4211-A064-C57341FAE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314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10EA-3E7F-4319-8F6D-6327F141C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9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7E250-D51D-4152-A852-B0D101D221B1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C8900-6002-4745-B896-D91A467EEF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640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2406-6E62-44BD-B796-BFE3A2FB3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668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7EEF7-B837-4452-9DA9-AD6DC7A99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512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31F2-91D7-4A84-9080-0E4A92233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0189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6256-09F9-4FAB-A7B3-E3C30A27F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1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AED8C-E67B-4930-962A-03CE11656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30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27E6D7-FA22-47C4-8AEC-E7CA516671F8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E0084A0-2865-49CE-906D-AF87F6E55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0C969-8F95-425F-B247-C2C07D27D5DF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2CBA7-D38C-40A7-A799-7CFE43D097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FD53D-8DA3-465D-95A5-E54D8A3F94A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20B165-2B50-4AD2-9754-9F2CC8F543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7E250-D51D-4152-A852-B0D101D221B1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C8900-6002-4745-B896-D91A467EEF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622CD-6D30-4EAF-A541-A9E22981A3CB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6E36E-1B7E-4050-9F50-638B5DEBBF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22CD-6D30-4EAF-A541-A9E22981A3CB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E36E-1B7E-4050-9F50-638B5DEBBF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054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6DB8B-8D44-466C-A06D-6C934C36620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F8116-99F5-411E-85B3-82948A2346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6179-8AEC-4E27-BF68-589F91FC181A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52FE6-C2A9-4027-B642-1CFB46C79D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FB259-3612-4E6D-BC47-8BD342DA64D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0A269-0E73-4B85-9398-75165C597C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64EDA-4323-466E-8E37-E7B4EA1D9A6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67B0E-6165-4389-8939-E1057A0A75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63D3B-E68B-490C-B10B-DD631048A1D7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F0280-4739-49F3-B51F-1C19CFD5E2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E23758-BAA4-4612-AB5B-1E48B943C79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E6775-BA86-4288-BE10-4F8913173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256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198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351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8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6DB8B-8D44-466C-A06D-6C934C36620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F8116-99F5-411E-85B3-82948A2346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820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820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328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867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734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860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020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87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7E6D7-FA22-47C4-8AEC-E7CA516671F8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84A0-2865-49CE-906D-AF87F6E55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139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0C969-8F95-425F-B247-C2C07D27D5DF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2CBA7-D38C-40A7-A799-7CFE43D097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3925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D53D-8DA3-465D-95A5-E54D8A3F94A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0B165-2B50-4AD2-9754-9F2CC8F543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7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76179-8AEC-4E27-BF68-589F91FC181A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2FE6-C2A9-4027-B642-1CFB46C79D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215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7E250-D51D-4152-A852-B0D101D221B1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C8900-6002-4745-B896-D91A467EEF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3427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22CD-6D30-4EAF-A541-A9E22981A3CB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E36E-1B7E-4050-9F50-638B5DEBBF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7308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6DB8B-8D44-466C-A06D-6C934C36620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F8116-99F5-411E-85B3-82948A2346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273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76179-8AEC-4E27-BF68-589F91FC181A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52FE6-C2A9-4027-B642-1CFB46C79D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B259-3612-4E6D-BC47-8BD342DA64D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A269-0E73-4B85-9398-75165C597C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1602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64EDA-4323-466E-8E37-E7B4EA1D9A6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67B0E-6165-4389-8939-E1057A0A75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59516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63D3B-E68B-490C-B10B-DD631048A1D7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0280-4739-49F3-B51F-1C19CFD5E2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1406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23758-BAA4-4612-AB5B-1E48B943C79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E6775-BA86-4288-BE10-4F8913173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539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D42F9-96BD-400D-B8B6-E76DB8205B7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1821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82AF5-C315-4425-91EF-3376C712B8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2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B259-3612-4E6D-BC47-8BD342DA64D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A269-0E73-4B85-9398-75165C597C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988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A44B3-4D17-44D8-B9E8-A5C2911A36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455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E8047-AC2B-4106-86BE-72D151C78D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7753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3AC4-8DD7-43C0-86CE-C55BFB3172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0571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9F932-E5CF-40D9-9B7E-A70E653A9A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35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77609-CB83-4874-AEBC-A051B3F31B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6496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F6C25-9053-4C55-A0DB-7C63513308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937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17CF3-3F1A-4AAA-A188-6FC7F27847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519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304D1-D8BB-4E45-B618-38ECC9018E6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4464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52CD-B76A-4204-9DAF-D8212C921A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961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E6D7-FA22-47C4-8AEC-E7CA516671F8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084A0-2865-49CE-906D-AF87F6E55C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64EDA-4323-466E-8E37-E7B4EA1D9A6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67B0E-6165-4389-8939-E1057A0A75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0000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C969-8F95-425F-B247-C2C07D27D5DF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CBA7-D38C-40A7-A799-7CFE43D097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D53D-8DA3-465D-95A5-E54D8A3F94A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0B165-2B50-4AD2-9754-9F2CC8F543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7E250-D51D-4152-A852-B0D101D221B1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8900-6002-4745-B896-D91A467EEF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22CD-6D30-4EAF-A541-A9E22981A3CB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E36E-1B7E-4050-9F50-638B5DEBBF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6DB8B-8D44-466C-A06D-6C934C36620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F8116-99F5-411E-85B3-82948A2346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6179-8AEC-4E27-BF68-589F91FC181A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2FE6-C2A9-4027-B642-1CFB46C79D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B259-3612-4E6D-BC47-8BD342DA64D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0A269-0E73-4B85-9398-75165C597C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64EDA-4323-466E-8E37-E7B4EA1D9A6C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7B0E-6165-4389-8939-E1057A0A75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3D3B-E68B-490C-B10B-DD631048A1D7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0280-4739-49F3-B51F-1C19CFD5E2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3758-BAA4-4612-AB5B-1E48B943C79E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6775-BA86-4288-BE10-4F8913173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2016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1062527-901C-483C-A6B9-DE1D9F4F4A5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63DB99A-489E-4A56-8780-ABD901B4A4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9456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5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57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9457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8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606338A-C82B-4CE3-860D-BF38C0ED7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5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D2B9BC8-FFB3-4FAB-8719-2B709C72C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22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22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22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22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22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22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22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22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22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22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222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222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222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2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B2B6450-1D30-4324-9448-F947EC4A4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88" r:id="rId10"/>
    <p:sldLayoutId id="214748428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62527-901C-483C-A6B9-DE1D9F4F4A5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3DB99A-489E-4A56-8780-ABD901B4A4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454A-0C23-4181-927D-CF6CF402A5D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FE9C-CAA5-45B8-B566-2703057A9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1062527-901C-483C-A6B9-DE1D9F4F4A5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3DB99A-489E-4A56-8780-ABD901B4A4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3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FFE93-0720-4027-B9C7-85F950ED348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62" r:id="rId3"/>
    <p:sldLayoutId id="2147484363" r:id="rId4"/>
    <p:sldLayoutId id="2147484364" r:id="rId5"/>
    <p:sldLayoutId id="2147484365" r:id="rId6"/>
    <p:sldLayoutId id="2147484366" r:id="rId7"/>
    <p:sldLayoutId id="2147484367" r:id="rId8"/>
    <p:sldLayoutId id="2147484368" r:id="rId9"/>
    <p:sldLayoutId id="2147484369" r:id="rId10"/>
    <p:sldLayoutId id="21474843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062527-901C-483C-A6B9-DE1D9F4F4A5D}" type="datetimeFigureOut">
              <a:rPr lang="ru-RU" smtClean="0"/>
              <a:pPr>
                <a:defRPr/>
              </a:pPr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3DB99A-489E-4A56-8780-ABD901B4A4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232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>
                <a:solidFill>
                  <a:schemeClr val="tx1"/>
                </a:solidFill>
              </a:rPr>
              <a:t>Решение уравнений</a:t>
            </a:r>
            <a:br>
              <a:rPr lang="ru-RU" sz="4000" b="1">
                <a:solidFill>
                  <a:schemeClr val="tx1"/>
                </a:solidFill>
              </a:rPr>
            </a:br>
            <a:br>
              <a:rPr lang="ru-RU" sz="4000" b="1">
                <a:solidFill>
                  <a:schemeClr val="tx1"/>
                </a:solidFill>
              </a:rPr>
            </a:br>
            <a:r>
              <a:rPr lang="ru-RU" sz="4000" b="1">
                <a:solidFill>
                  <a:schemeClr val="tx1"/>
                </a:solidFill>
              </a:rPr>
              <a:t>урок математики, 6 класс</a:t>
            </a:r>
            <a:br>
              <a:rPr lang="ru-RU" sz="4000" b="1">
                <a:solidFill>
                  <a:schemeClr val="tx1"/>
                </a:solidFill>
              </a:rPr>
            </a:br>
            <a:endParaRPr lang="ru-RU" sz="4000" b="1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3"/>
            <a:ext cx="6400800" cy="20716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Проверка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dirty="0"/>
              <a:t>Вариант 1</a:t>
            </a:r>
            <a:endParaRPr lang="ru-RU" dirty="0"/>
          </a:p>
          <a:p>
            <a:pPr>
              <a:buFont typeface="Wingdings 2" pitchFamily="18" charset="2"/>
              <a:buNone/>
            </a:pPr>
            <a:r>
              <a:rPr lang="ru-RU" dirty="0" err="1"/>
              <a:t>х+</a:t>
            </a:r>
            <a:r>
              <a:rPr lang="ru-RU" dirty="0"/>
              <a:t> 2      =  3</a:t>
            </a:r>
          </a:p>
          <a:p>
            <a:pPr>
              <a:buFont typeface="Wingdings 2" pitchFamily="18" charset="2"/>
              <a:buNone/>
            </a:pPr>
            <a:endParaRPr lang="ru-RU" dirty="0"/>
          </a:p>
          <a:p>
            <a:pPr>
              <a:buFont typeface="Wingdings 2" pitchFamily="18" charset="2"/>
              <a:buNone/>
            </a:pPr>
            <a:r>
              <a:rPr lang="ru-RU" dirty="0"/>
              <a:t>Х+      =</a:t>
            </a:r>
          </a:p>
          <a:p>
            <a:pPr>
              <a:buFont typeface="Wingdings 2" pitchFamily="18" charset="2"/>
              <a:buNone/>
            </a:pPr>
            <a:endParaRPr lang="ru-RU" dirty="0"/>
          </a:p>
          <a:p>
            <a:pPr>
              <a:buFont typeface="Wingdings 2" pitchFamily="18" charset="2"/>
              <a:buNone/>
            </a:pPr>
            <a:r>
              <a:rPr lang="ru-RU" dirty="0"/>
              <a:t>20х+57=61</a:t>
            </a:r>
          </a:p>
          <a:p>
            <a:pPr>
              <a:buFont typeface="Wingdings 2" pitchFamily="18" charset="2"/>
              <a:buNone/>
            </a:pPr>
            <a:r>
              <a:rPr lang="ru-RU" dirty="0"/>
              <a:t>20х=61-57</a:t>
            </a:r>
          </a:p>
          <a:p>
            <a:pPr>
              <a:buFont typeface="Wingdings 2" pitchFamily="18" charset="2"/>
              <a:buNone/>
            </a:pPr>
            <a:r>
              <a:rPr lang="ru-RU" dirty="0"/>
              <a:t>20х=4</a:t>
            </a:r>
          </a:p>
          <a:p>
            <a:pPr>
              <a:buFont typeface="Wingdings 2" pitchFamily="18" charset="2"/>
              <a:buNone/>
            </a:pPr>
            <a:r>
              <a:rPr lang="ru-RU" dirty="0" err="1"/>
              <a:t>х=</a:t>
            </a:r>
            <a:endParaRPr lang="ru-RU" dirty="0"/>
          </a:p>
          <a:p>
            <a:endParaRPr lang="ru-RU" dirty="0"/>
          </a:p>
        </p:txBody>
      </p:sp>
      <p:sp>
        <p:nvSpPr>
          <p:cNvPr id="22532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dirty="0"/>
              <a:t>Вариант 2</a:t>
            </a:r>
            <a:endParaRPr lang="ru-RU" dirty="0"/>
          </a:p>
          <a:p>
            <a:pPr>
              <a:buFont typeface="Wingdings 2" pitchFamily="18" charset="2"/>
              <a:buNone/>
            </a:pPr>
            <a:r>
              <a:rPr lang="ru-RU" dirty="0"/>
              <a:t>х-5     = -8</a:t>
            </a:r>
          </a:p>
          <a:p>
            <a:pPr>
              <a:buFont typeface="Wingdings 2" pitchFamily="18" charset="2"/>
              <a:buNone/>
            </a:pPr>
            <a:endParaRPr lang="ru-RU" dirty="0"/>
          </a:p>
          <a:p>
            <a:pPr>
              <a:buFont typeface="Wingdings 2" pitchFamily="18" charset="2"/>
              <a:buNone/>
            </a:pPr>
            <a:r>
              <a:rPr lang="ru-RU" dirty="0" err="1"/>
              <a:t>х</a:t>
            </a:r>
            <a:r>
              <a:rPr lang="ru-RU" dirty="0"/>
              <a:t>-       = - </a:t>
            </a:r>
          </a:p>
          <a:p>
            <a:pPr>
              <a:buFont typeface="Wingdings 2" pitchFamily="18" charset="2"/>
              <a:buNone/>
            </a:pPr>
            <a:r>
              <a:rPr lang="ru-RU" dirty="0"/>
              <a:t>16х-84=-143</a:t>
            </a:r>
          </a:p>
          <a:p>
            <a:pPr>
              <a:buFont typeface="Wingdings 2" pitchFamily="18" charset="2"/>
              <a:buNone/>
            </a:pPr>
            <a:r>
              <a:rPr lang="ru-RU" dirty="0"/>
              <a:t>16х=-143+84</a:t>
            </a:r>
          </a:p>
          <a:p>
            <a:pPr>
              <a:buFont typeface="Wingdings 2" pitchFamily="18" charset="2"/>
              <a:buNone/>
            </a:pPr>
            <a:r>
              <a:rPr lang="ru-RU" dirty="0"/>
              <a:t>16х=-59</a:t>
            </a:r>
          </a:p>
          <a:p>
            <a:pPr>
              <a:buFont typeface="Wingdings 2" pitchFamily="18" charset="2"/>
              <a:buNone/>
            </a:pPr>
            <a:r>
              <a:rPr lang="ru-RU" dirty="0" err="1"/>
              <a:t>х=</a:t>
            </a:r>
            <a:r>
              <a:rPr lang="ru-RU" dirty="0"/>
              <a:t> -</a:t>
            </a:r>
          </a:p>
          <a:p>
            <a:pPr>
              <a:buFont typeface="Wingdings 2" pitchFamily="18" charset="2"/>
              <a:buNone/>
            </a:pPr>
            <a:r>
              <a:rPr lang="ru-RU" dirty="0"/>
              <a:t>Х= - 3</a:t>
            </a:r>
          </a:p>
        </p:txBody>
      </p:sp>
      <p:pic>
        <p:nvPicPr>
          <p:cNvPr id="22533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060848"/>
            <a:ext cx="3079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6552" y="2082887"/>
            <a:ext cx="3571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140968"/>
            <a:ext cx="28733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8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140968"/>
            <a:ext cx="28733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42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5733256"/>
            <a:ext cx="288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132856"/>
            <a:ext cx="2873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48" name="Picture 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140968"/>
            <a:ext cx="2889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50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212976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53" name="Picture 2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889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55" name="Picture 2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5733256"/>
            <a:ext cx="2889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57" name="Picture 3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060848"/>
            <a:ext cx="2159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3375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dirty="0"/>
            </a:br>
            <a:r>
              <a:rPr lang="ru-RU" i="1" dirty="0"/>
              <a:t> </a:t>
            </a:r>
            <a:r>
              <a:rPr lang="ru-RU" sz="4000" i="1" dirty="0"/>
              <a:t>Домашнее задание</a:t>
            </a:r>
            <a:endParaRPr lang="ru-RU" b="1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/>
          </a:p>
          <a:p>
            <a:pPr>
              <a:buFont typeface="Wingdings 2" pitchFamily="18" charset="2"/>
              <a:buNone/>
            </a:pPr>
            <a:r>
              <a:rPr lang="ru-RU" sz="3200" i="1" dirty="0"/>
              <a:t>п. 40, выучить правила; </a:t>
            </a:r>
          </a:p>
          <a:p>
            <a:pPr>
              <a:buFont typeface="Wingdings 2" pitchFamily="18" charset="2"/>
              <a:buNone/>
            </a:pPr>
            <a:r>
              <a:rPr lang="ru-RU" sz="3200" i="1" dirty="0"/>
              <a:t>решить №</a:t>
            </a:r>
            <a:r>
              <a:rPr lang="ru-RU" i="1" dirty="0"/>
              <a:t>5.122</a:t>
            </a:r>
            <a:r>
              <a:rPr lang="ru-RU" sz="3200" i="1" dirty="0"/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3200" i="1" dirty="0"/>
              <a:t>                №</a:t>
            </a:r>
            <a:r>
              <a:rPr lang="ru-RU" i="1" dirty="0"/>
              <a:t> 5.123 ( г</a:t>
            </a:r>
            <a:r>
              <a:rPr lang="ru-RU" i="1"/>
              <a:t>, е </a:t>
            </a:r>
            <a:r>
              <a:rPr lang="ru-RU" i="1" dirty="0"/>
              <a:t>)</a:t>
            </a:r>
            <a:endParaRPr lang="ru-RU" sz="3200" i="1" dirty="0"/>
          </a:p>
          <a:p>
            <a:pPr>
              <a:buFont typeface="Wingdings 2" pitchFamily="18" charset="2"/>
              <a:buNone/>
            </a:pPr>
            <a:r>
              <a:rPr lang="ru-RU" sz="3200" i="1" dirty="0"/>
              <a:t> </a:t>
            </a:r>
            <a:endParaRPr lang="ru-RU" dirty="0"/>
          </a:p>
          <a:p>
            <a:pPr eaLnBrk="1" hangingPunct="1"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80" name="Picture 2" descr="C:\Users\надежда\Desktop\0016-016-Refleks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4557713"/>
          </a:xfrm>
        </p:spPr>
        <p:txBody>
          <a:bodyPr/>
          <a:lstStyle/>
          <a:p>
            <a:r>
              <a:rPr lang="ru-RU" sz="9600"/>
              <a:t>Спасибо </a:t>
            </a:r>
            <a:br>
              <a:rPr lang="ru-RU" sz="9600"/>
            </a:br>
            <a:r>
              <a:rPr lang="ru-RU" sz="9600"/>
              <a:t>за урок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0"/>
            <a:ext cx="8662988" cy="1196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Раскройте скобки:</a:t>
            </a:r>
            <a:br>
              <a:rPr lang="ru-RU" dirty="0"/>
            </a:b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dirty="0"/>
              <a:t>                                  </a:t>
            </a:r>
            <a:r>
              <a:rPr lang="ru-RU" sz="3200" dirty="0"/>
              <a:t>-3+(</a:t>
            </a:r>
            <a:r>
              <a:rPr lang="ru-RU" sz="3200" dirty="0" err="1"/>
              <a:t>а+</a:t>
            </a:r>
            <a:r>
              <a:rPr lang="en-US" sz="3200" dirty="0"/>
              <a:t>b</a:t>
            </a:r>
            <a:r>
              <a:rPr lang="ru-RU" sz="3200" dirty="0"/>
              <a:t>+</a:t>
            </a:r>
            <a:r>
              <a:rPr lang="ru-RU" sz="3200" dirty="0" err="1"/>
              <a:t>с+</a:t>
            </a:r>
            <a:r>
              <a:rPr lang="en-US" sz="3200" dirty="0"/>
              <a:t>d</a:t>
            </a:r>
            <a:r>
              <a:rPr lang="ru-RU" sz="3200" dirty="0"/>
              <a:t>); </a:t>
            </a:r>
          </a:p>
          <a:p>
            <a:pPr>
              <a:buFont typeface="Wingdings 2" pitchFamily="18" charset="2"/>
              <a:buNone/>
            </a:pPr>
            <a:r>
              <a:rPr lang="en-US" sz="3200" dirty="0"/>
              <a:t>-7+(-a-b-c-d);                                10+(</a:t>
            </a:r>
            <a:r>
              <a:rPr lang="en-US" sz="3200" dirty="0" err="1"/>
              <a:t>a+b-c+d</a:t>
            </a:r>
            <a:r>
              <a:rPr lang="en-US" sz="3200" dirty="0"/>
              <a:t>);</a:t>
            </a:r>
            <a:endParaRPr lang="ru-RU" sz="3200" dirty="0"/>
          </a:p>
          <a:p>
            <a:pPr>
              <a:buFont typeface="Wingdings 2" pitchFamily="18" charset="2"/>
              <a:buNone/>
            </a:pPr>
            <a:r>
              <a:rPr lang="ru-RU" sz="3200" dirty="0"/>
              <a:t>                            </a:t>
            </a:r>
            <a:r>
              <a:rPr lang="en-US" sz="3200" dirty="0"/>
              <a:t> (5a-2b+4c-3d)∙(-3); </a:t>
            </a:r>
            <a:endParaRPr lang="ru-RU" sz="3200" dirty="0"/>
          </a:p>
          <a:p>
            <a:pPr>
              <a:buFont typeface="Wingdings 2" pitchFamily="18" charset="2"/>
              <a:buNone/>
            </a:pPr>
            <a:r>
              <a:rPr lang="en-US" sz="3200" dirty="0"/>
              <a:t> </a:t>
            </a:r>
            <a:endParaRPr lang="ru-RU" sz="3200" dirty="0"/>
          </a:p>
          <a:p>
            <a:pPr>
              <a:buFont typeface="Wingdings 2" pitchFamily="18" charset="2"/>
              <a:buNone/>
            </a:pPr>
            <a:r>
              <a:rPr lang="en-US" sz="3200" dirty="0"/>
              <a:t>-12(-2a+5b-4c+3d);</a:t>
            </a:r>
            <a:endParaRPr lang="ru-RU" sz="3200" dirty="0"/>
          </a:p>
          <a:p>
            <a:pPr>
              <a:buFont typeface="Wingdings 2" pitchFamily="18" charset="2"/>
              <a:buNone/>
            </a:pPr>
            <a:r>
              <a:rPr lang="ru-RU" sz="3200" dirty="0"/>
              <a:t>     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ru-RU" sz="3200" dirty="0"/>
              <a:t>               </a:t>
            </a:r>
            <a:r>
              <a:rPr lang="en-US" sz="3200" dirty="0"/>
              <a:t> (-3a-2b+5c+4d) ∙ (-15)</a:t>
            </a:r>
            <a:endParaRPr lang="ru-RU" sz="3200" dirty="0"/>
          </a:p>
          <a:p>
            <a:pPr>
              <a:buFont typeface="Wingdings 2" pitchFamily="18" charset="2"/>
              <a:buNone/>
            </a:pPr>
            <a:endParaRPr lang="ru-RU" dirty="0"/>
          </a:p>
          <a:p>
            <a:pPr eaLnBrk="1" hangingPunct="1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Раздели на группы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/>
              <a:t>   </a:t>
            </a:r>
            <a:r>
              <a:rPr lang="en-US" sz="3600"/>
              <a:t>5(x-3)=20;  </a:t>
            </a:r>
            <a:r>
              <a:rPr lang="ru-RU" sz="3600"/>
              <a:t>                    </a:t>
            </a:r>
            <a:r>
              <a:rPr lang="en-US" sz="3600"/>
              <a:t>a-4+b; </a:t>
            </a:r>
            <a:endParaRPr lang="ru-RU" sz="3600"/>
          </a:p>
          <a:p>
            <a:pPr>
              <a:buFont typeface="Wingdings 2" pitchFamily="18" charset="2"/>
              <a:buNone/>
            </a:pPr>
            <a:r>
              <a:rPr lang="en-US" sz="3600"/>
              <a:t> </a:t>
            </a:r>
            <a:r>
              <a:rPr lang="ru-RU" sz="3600"/>
              <a:t>                      </a:t>
            </a:r>
            <a:r>
              <a:rPr lang="en-US" sz="3600"/>
              <a:t>x+8=-15;   </a:t>
            </a:r>
            <a:endParaRPr lang="ru-RU" sz="3600"/>
          </a:p>
          <a:p>
            <a:pPr>
              <a:buFont typeface="Wingdings 2" pitchFamily="18" charset="2"/>
              <a:buNone/>
            </a:pPr>
            <a:r>
              <a:rPr lang="ru-RU" sz="3600"/>
              <a:t>              </a:t>
            </a:r>
            <a:r>
              <a:rPr lang="en-US" sz="3600"/>
              <a:t>4b; </a:t>
            </a:r>
            <a:endParaRPr lang="ru-RU" sz="3600"/>
          </a:p>
          <a:p>
            <a:pPr>
              <a:buFont typeface="Wingdings 2" pitchFamily="18" charset="2"/>
              <a:buNone/>
            </a:pPr>
            <a:r>
              <a:rPr lang="ru-RU" sz="3600"/>
              <a:t>                                         </a:t>
            </a:r>
            <a:r>
              <a:rPr lang="en-US" sz="3600"/>
              <a:t>7,5s-3k; </a:t>
            </a:r>
            <a:endParaRPr lang="ru-RU" sz="3600"/>
          </a:p>
          <a:p>
            <a:pPr>
              <a:buFont typeface="Wingdings 2" pitchFamily="18" charset="2"/>
              <a:buNone/>
            </a:pPr>
            <a:r>
              <a:rPr lang="ru-RU" sz="3600"/>
              <a:t>  </a:t>
            </a:r>
            <a:r>
              <a:rPr lang="en-US" sz="3600"/>
              <a:t>5x=2x+6;   </a:t>
            </a:r>
            <a:endParaRPr lang="ru-RU" sz="3600"/>
          </a:p>
          <a:p>
            <a:pPr>
              <a:buFont typeface="Wingdings 2" pitchFamily="18" charset="2"/>
              <a:buNone/>
            </a:pPr>
            <a:r>
              <a:rPr lang="en-US" sz="3600"/>
              <a:t> </a:t>
            </a:r>
            <a:r>
              <a:rPr lang="ru-RU" sz="3600"/>
              <a:t>                                  </a:t>
            </a:r>
            <a:r>
              <a:rPr lang="en-US" sz="3600"/>
              <a:t>6m -1.</a:t>
            </a:r>
            <a:endParaRPr lang="ru-RU" sz="3600"/>
          </a:p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8534400" cy="758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А. </a:t>
            </a:r>
            <a:r>
              <a:rPr lang="ru-RU" dirty="0" err="1"/>
              <a:t>Энштейн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 2" pitchFamily="18" charset="2"/>
              <a:buNone/>
            </a:pPr>
            <a:r>
              <a:rPr lang="ru-RU"/>
              <a:t>«</a:t>
            </a:r>
            <a:r>
              <a:rPr lang="ru-RU" sz="4000"/>
              <a:t>Мне приходится делить время между политикой и уравнениями. Однако уравнения, по-моему, гораздо важнее. Политика существует только для данного момента, а уравнения будут существовать вечно». 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Способы решения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1" cy="92621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3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095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dirty="0"/>
                        <a:t>1 способ: применение распределительного свойства умножения</a:t>
                      </a:r>
                      <a:endParaRPr lang="ru-RU" sz="1800" dirty="0"/>
                    </a:p>
                    <a:p>
                      <a:pPr>
                        <a:buNone/>
                      </a:pPr>
                      <a:r>
                        <a:rPr lang="ru-RU" sz="4400" dirty="0"/>
                        <a:t>5(</a:t>
                      </a:r>
                      <a:r>
                        <a:rPr lang="en-US" sz="4400" dirty="0"/>
                        <a:t>x</a:t>
                      </a:r>
                      <a:r>
                        <a:rPr lang="ru-RU" sz="4400" dirty="0"/>
                        <a:t>-3) = 20</a:t>
                      </a:r>
                    </a:p>
                    <a:p>
                      <a:pPr>
                        <a:buNone/>
                      </a:pPr>
                      <a:r>
                        <a:rPr lang="ru-RU" sz="4400" dirty="0"/>
                        <a:t>5</a:t>
                      </a:r>
                      <a:r>
                        <a:rPr lang="en-US" sz="4400" dirty="0"/>
                        <a:t>x</a:t>
                      </a:r>
                      <a:r>
                        <a:rPr lang="ru-RU" sz="4400" dirty="0"/>
                        <a:t>-15=20</a:t>
                      </a:r>
                    </a:p>
                    <a:p>
                      <a:pPr>
                        <a:buNone/>
                      </a:pPr>
                      <a:r>
                        <a:rPr lang="ru-RU" sz="4400" dirty="0"/>
                        <a:t>5</a:t>
                      </a:r>
                      <a:r>
                        <a:rPr lang="en-US" sz="4400" dirty="0"/>
                        <a:t>x</a:t>
                      </a:r>
                      <a:r>
                        <a:rPr lang="ru-RU" sz="4400" dirty="0"/>
                        <a:t>=20+15</a:t>
                      </a:r>
                    </a:p>
                    <a:p>
                      <a:pPr>
                        <a:buNone/>
                      </a:pPr>
                      <a:r>
                        <a:rPr lang="ru-RU" sz="4400" dirty="0"/>
                        <a:t>5</a:t>
                      </a:r>
                      <a:r>
                        <a:rPr lang="en-US" sz="4400" dirty="0"/>
                        <a:t>x</a:t>
                      </a:r>
                      <a:r>
                        <a:rPr lang="ru-RU" sz="4400" dirty="0"/>
                        <a:t>=35</a:t>
                      </a:r>
                    </a:p>
                    <a:p>
                      <a:pPr>
                        <a:buNone/>
                      </a:pPr>
                      <a:r>
                        <a:rPr lang="en-US" sz="4400" dirty="0"/>
                        <a:t>x</a:t>
                      </a:r>
                      <a:r>
                        <a:rPr lang="ru-RU" sz="4400" dirty="0"/>
                        <a:t>=35:5</a:t>
                      </a:r>
                    </a:p>
                    <a:p>
                      <a:pPr>
                        <a:buNone/>
                      </a:pPr>
                      <a:r>
                        <a:rPr lang="en-US" sz="4400" dirty="0"/>
                        <a:t>x</a:t>
                      </a:r>
                      <a:r>
                        <a:rPr lang="ru-RU" sz="4400" dirty="0"/>
                        <a:t>=7</a:t>
                      </a:r>
                      <a:endParaRPr kumimoji="0" lang="ru-RU" sz="4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2468283"/>
              </p:ext>
            </p:extLst>
          </p:nvPr>
        </p:nvGraphicFramePr>
        <p:xfrm>
          <a:off x="4648200" y="1600200"/>
          <a:ext cx="4038600" cy="86499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66610">
                <a:tc>
                  <a:txBody>
                    <a:bodyPr/>
                    <a:lstStyle/>
                    <a:p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способ :  отыскание компонентов</a:t>
                      </a:r>
                    </a:p>
                    <a:p>
                      <a:r>
                        <a:rPr kumimoji="0" lang="ru-RU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5(</a:t>
                      </a:r>
                      <a:r>
                        <a:rPr kumimoji="0" lang="en-US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-3) = 20</a:t>
                      </a:r>
                    </a:p>
                    <a:p>
                      <a:r>
                        <a:rPr kumimoji="0" lang="en-US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-3=20:5</a:t>
                      </a:r>
                    </a:p>
                    <a:p>
                      <a:r>
                        <a:rPr kumimoji="0" lang="en-US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-3=4</a:t>
                      </a:r>
                    </a:p>
                    <a:p>
                      <a:r>
                        <a:rPr kumimoji="0" lang="en-US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=4+3</a:t>
                      </a:r>
                    </a:p>
                    <a:p>
                      <a:r>
                        <a:rPr kumimoji="0" lang="en-US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4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=7</a:t>
                      </a:r>
                      <a:endParaRPr kumimoji="0" lang="ru-RU" sz="4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4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Ответ:7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pPr>
              <a:defRPr/>
            </a:pPr>
            <a:r>
              <a:rPr lang="ru-RU" dirty="0"/>
              <a:t>Вывод</a:t>
            </a:r>
          </a:p>
        </p:txBody>
      </p:sp>
      <p:sp>
        <p:nvSpPr>
          <p:cNvPr id="1843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>
              <a:buFont typeface="Wingdings 2" pitchFamily="18" charset="2"/>
              <a:buNone/>
            </a:pPr>
            <a:r>
              <a:rPr lang="ru-RU" sz="4000" b="1" i="1" dirty="0"/>
              <a:t>   Корни  уравнения  не изменяются, если обе части уравнения умножить или разделить на одно  и тоже число , не равное нулю.</a:t>
            </a:r>
            <a:endParaRPr lang="ru-RU" sz="4000" dirty="0"/>
          </a:p>
          <a:p>
            <a:pPr>
              <a:buFont typeface="Wingdings 2" pitchFamily="18" charset="2"/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>
                <a:solidFill>
                  <a:srgbClr val="AB2627"/>
                </a:solidFill>
              </a:rPr>
              <a:t>Типы уравнений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/>
          </a:p>
          <a:p>
            <a:pPr>
              <a:buFont typeface="Wingdings 2" pitchFamily="18" charset="2"/>
              <a:buNone/>
              <a:defRPr/>
            </a:pPr>
            <a:r>
              <a:rPr lang="en-US" dirty="0"/>
              <a:t>x</a:t>
            </a:r>
            <a:r>
              <a:rPr lang="ru-RU" dirty="0"/>
              <a:t>+8= - 15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/>
              <a:t>x</a:t>
            </a:r>
            <a:r>
              <a:rPr lang="ru-RU" dirty="0"/>
              <a:t>+8-8= -15-8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/>
              <a:t>x</a:t>
            </a:r>
            <a:r>
              <a:rPr lang="ru-RU" dirty="0"/>
              <a:t>=-23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/>
              <a:t>                                                  5х=2х+6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/>
              <a:t>                                                  5</a:t>
            </a:r>
            <a:r>
              <a:rPr lang="en-US" dirty="0"/>
              <a:t>x</a:t>
            </a:r>
            <a:r>
              <a:rPr lang="ru-RU" dirty="0"/>
              <a:t>+ (-2</a:t>
            </a:r>
            <a:r>
              <a:rPr lang="en-US" dirty="0"/>
              <a:t>x</a:t>
            </a:r>
            <a:r>
              <a:rPr lang="ru-RU" dirty="0"/>
              <a:t>) = 2х+6+ (-2</a:t>
            </a:r>
            <a:r>
              <a:rPr lang="en-US" dirty="0"/>
              <a:t>x</a:t>
            </a:r>
            <a:r>
              <a:rPr lang="ru-RU" dirty="0"/>
              <a:t>)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/>
              <a:t>                                                  5</a:t>
            </a:r>
            <a:r>
              <a:rPr lang="en-US" dirty="0"/>
              <a:t>x</a:t>
            </a:r>
            <a:r>
              <a:rPr lang="ru-RU" dirty="0"/>
              <a:t>+ (-2</a:t>
            </a:r>
            <a:r>
              <a:rPr lang="en-US" dirty="0"/>
              <a:t>x</a:t>
            </a:r>
            <a:r>
              <a:rPr lang="ru-RU" dirty="0"/>
              <a:t>) = 6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/>
              <a:t>                                                  3</a:t>
            </a:r>
            <a:r>
              <a:rPr lang="en-US" dirty="0"/>
              <a:t>x</a:t>
            </a:r>
            <a:r>
              <a:rPr lang="ru-RU" dirty="0"/>
              <a:t>=6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/>
              <a:t>                                                  </a:t>
            </a:r>
            <a:r>
              <a:rPr lang="en-US" dirty="0"/>
              <a:t>x</a:t>
            </a:r>
            <a:r>
              <a:rPr lang="ru-RU" dirty="0"/>
              <a:t>=6:3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dirty="0"/>
              <a:t>                                                  </a:t>
            </a:r>
            <a:r>
              <a:rPr lang="en-US" dirty="0"/>
              <a:t>x=2</a:t>
            </a:r>
            <a:endParaRPr lang="ru-RU" dirty="0"/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/>
              <a:t>Вывод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i="1"/>
              <a:t>   Корни уравнения не изменяются, если какое – нибудь слагаемое перенести из одной части уравнения в другую, изменив при этом его знак.</a:t>
            </a:r>
            <a:endParaRPr lang="ru-RU" sz="4000"/>
          </a:p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2200" dirty="0">
                <a:solidFill>
                  <a:schemeClr val="accent3">
                    <a:shade val="75000"/>
                  </a:schemeClr>
                </a:solidFill>
              </a:rPr>
            </a:br>
            <a:br>
              <a:rPr lang="ru-RU" sz="2200" dirty="0">
                <a:solidFill>
                  <a:schemeClr val="accent3">
                    <a:shade val="75000"/>
                  </a:schemeClr>
                </a:solidFill>
              </a:rPr>
            </a:br>
            <a:br>
              <a:rPr lang="ru-RU" sz="2200" dirty="0">
                <a:solidFill>
                  <a:schemeClr val="accent3">
                    <a:shade val="75000"/>
                  </a:schemeClr>
                </a:solidFill>
              </a:rPr>
            </a:br>
            <a:br>
              <a:rPr lang="ru-RU" b="1" dirty="0">
                <a:solidFill>
                  <a:schemeClr val="accent3">
                    <a:shade val="75000"/>
                  </a:schemeClr>
                </a:solidFill>
              </a:rPr>
            </a:br>
            <a:r>
              <a:rPr lang="ru-RU" sz="2000" b="1" dirty="0">
                <a:solidFill>
                  <a:schemeClr val="accent3">
                    <a:shade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3">
                    <a:shade val="75000"/>
                  </a:schemeClr>
                </a:solidFill>
              </a:rPr>
              <a:t>Самостоятельная работа (6 минут).</a:t>
            </a:r>
            <a:br>
              <a:rPr lang="ru-RU" sz="3600" dirty="0">
                <a:solidFill>
                  <a:schemeClr val="accent3">
                    <a:shade val="75000"/>
                  </a:schemeClr>
                </a:solidFill>
              </a:rPr>
            </a:br>
            <a:endParaRPr lang="ru-RU" sz="2700" dirty="0">
              <a:solidFill>
                <a:schemeClr val="accent3">
                  <a:shade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2944955"/>
              </p:ext>
            </p:extLst>
          </p:nvPr>
        </p:nvGraphicFramePr>
        <p:xfrm>
          <a:off x="301625" y="1895475"/>
          <a:ext cx="4038601" cy="27479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7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1 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Х+2    </a:t>
                      </a:r>
                      <a:r>
                        <a:rPr lang="ru-RU" sz="3600" dirty="0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kumimoji="0" lang="ru-RU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800600" y="1928813"/>
          <a:ext cx="4038600" cy="2651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51760">
                <a:tc>
                  <a:txBody>
                    <a:bodyPr/>
                    <a:lstStyle/>
                    <a:p>
                      <a:r>
                        <a:rPr lang="ru-RU" sz="2400" b="1" dirty="0"/>
                        <a:t>2 вариант</a:t>
                      </a:r>
                    </a:p>
                    <a:p>
                      <a:endParaRPr lang="ru-RU" sz="2400" b="1" dirty="0"/>
                    </a:p>
                    <a:p>
                      <a:endParaRPr lang="ru-RU" sz="2400" b="1" dirty="0"/>
                    </a:p>
                    <a:p>
                      <a:r>
                        <a:rPr lang="ru-RU" sz="2400" b="1" dirty="0"/>
                        <a:t>Х-5    =-</a:t>
                      </a:r>
                      <a:r>
                        <a:rPr lang="ru-RU" sz="2400" b="1" baseline="0" dirty="0"/>
                        <a:t> 8</a:t>
                      </a:r>
                      <a:endParaRPr lang="ru-RU" sz="3600" b="1" dirty="0"/>
                    </a:p>
                    <a:p>
                      <a:endParaRPr lang="ru-RU" sz="2400" b="1" dirty="0"/>
                    </a:p>
                    <a:p>
                      <a:endParaRPr lang="ru-RU" sz="2400" b="1" dirty="0"/>
                    </a:p>
                    <a:p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519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20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7320" y="3084520"/>
            <a:ext cx="306555" cy="68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22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6713" y="3084519"/>
            <a:ext cx="320944" cy="68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25" name="Picture 3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1295" y="2928678"/>
            <a:ext cx="1746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6" name="Rectangle 3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152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28" name="Picture 3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6615" y="2928938"/>
            <a:ext cx="285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вынесение общего множителя за скоб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_899522</Template>
  <TotalTime>757</TotalTime>
  <Words>427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30" baseType="lpstr">
      <vt:lpstr>Arial</vt:lpstr>
      <vt:lpstr>Book Antiqua</vt:lpstr>
      <vt:lpstr>Calibri</vt:lpstr>
      <vt:lpstr>Century Gothic</vt:lpstr>
      <vt:lpstr>Tahoma</vt:lpstr>
      <vt:lpstr>Verdana</vt:lpstr>
      <vt:lpstr>Wingdings</vt:lpstr>
      <vt:lpstr>Wingdings 2</vt:lpstr>
      <vt:lpstr>Облака</vt:lpstr>
      <vt:lpstr>Склон</vt:lpstr>
      <vt:lpstr>Океан</vt:lpstr>
      <vt:lpstr>Круги</vt:lpstr>
      <vt:lpstr>Аптека</vt:lpstr>
      <vt:lpstr>Тема Office</vt:lpstr>
      <vt:lpstr>4_Оформление по умолчанию</vt:lpstr>
      <vt:lpstr>5_Оформление по умолчанию</vt:lpstr>
      <vt:lpstr>вынесение общего множителя за скобки</vt:lpstr>
      <vt:lpstr>Решение уравнений  урок математики, 6 класс </vt:lpstr>
      <vt:lpstr>           Раскройте скобки: </vt:lpstr>
      <vt:lpstr>Раздели на группы</vt:lpstr>
      <vt:lpstr>А. Энштейн</vt:lpstr>
      <vt:lpstr>Способы решения</vt:lpstr>
      <vt:lpstr>Вывод</vt:lpstr>
      <vt:lpstr>Типы уравнений</vt:lpstr>
      <vt:lpstr>Вывод</vt:lpstr>
      <vt:lpstr>     Самостоятельная работа (6 минут). </vt:lpstr>
      <vt:lpstr>Проверка</vt:lpstr>
      <vt:lpstr>  Домашнее задание</vt:lpstr>
      <vt:lpstr>Презентация PowerPoint</vt:lpstr>
      <vt:lpstr>Спасибо  за урок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Наталья Смоленцева</cp:lastModifiedBy>
  <cp:revision>88</cp:revision>
  <dcterms:created xsi:type="dcterms:W3CDTF">2010-09-15T10:34:04Z</dcterms:created>
  <dcterms:modified xsi:type="dcterms:W3CDTF">2024-03-19T18:12:55Z</dcterms:modified>
</cp:coreProperties>
</file>