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0" r:id="rId2"/>
    <p:sldId id="293" r:id="rId3"/>
    <p:sldId id="360" r:id="rId4"/>
    <p:sldId id="335" r:id="rId5"/>
    <p:sldId id="329" r:id="rId6"/>
    <p:sldId id="349" r:id="rId7"/>
    <p:sldId id="351" r:id="rId8"/>
    <p:sldId id="353" r:id="rId9"/>
    <p:sldId id="354" r:id="rId10"/>
    <p:sldId id="316" r:id="rId11"/>
    <p:sldId id="323" r:id="rId12"/>
    <p:sldId id="301" r:id="rId13"/>
    <p:sldId id="361" r:id="rId14"/>
    <p:sldId id="362" r:id="rId15"/>
    <p:sldId id="345" r:id="rId16"/>
    <p:sldId id="339" r:id="rId17"/>
    <p:sldId id="355" r:id="rId18"/>
    <p:sldId id="337" r:id="rId19"/>
    <p:sldId id="319" r:id="rId20"/>
    <p:sldId id="318" r:id="rId21"/>
    <p:sldId id="364" r:id="rId22"/>
    <p:sldId id="358" r:id="rId23"/>
    <p:sldId id="321" r:id="rId24"/>
    <p:sldId id="359" r:id="rId25"/>
    <p:sldId id="336" r:id="rId26"/>
    <p:sldId id="309" r:id="rId27"/>
    <p:sldId id="340" r:id="rId28"/>
    <p:sldId id="357" r:id="rId29"/>
    <p:sldId id="297" r:id="rId30"/>
    <p:sldId id="342" r:id="rId31"/>
    <p:sldId id="341" r:id="rId32"/>
    <p:sldId id="34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A4A3A4"/>
    <a:srgbClr val="2E75B6"/>
    <a:srgbClr val="F58220"/>
    <a:srgbClr val="4CAF50"/>
    <a:srgbClr val="7030A0"/>
    <a:srgbClr val="512373"/>
    <a:srgbClr val="FFC305"/>
    <a:srgbClr val="FF4F4F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2950" autoAdjust="0"/>
  </p:normalViewPr>
  <p:slideViewPr>
    <p:cSldViewPr snapToGrid="0" showGuides="1">
      <p:cViewPr varScale="1">
        <p:scale>
          <a:sx n="97" d="100"/>
          <a:sy n="97" d="100"/>
        </p:scale>
        <p:origin x="46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81444-6F16-4CC5-8042-3A543921FD17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8768A-12C4-4682-811D-BC3D1CE6D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0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2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6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3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768A-12C4-4682-811D-BC3D1CE6D1E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4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0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5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6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97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0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1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0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39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5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7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1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F6BB-A039-4FF0-A3D7-5A24B414F01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D327F-31B4-49CA-BA0E-7599E71A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4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hyperlink" Target="https://raex-rr.com/education/schools/central_schools/rating_of_schools_of_Moscow_reg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NCSJA5fQYM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s://gimnazija17.edu.korolev.ru/semeyniy-klub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image" Target="../media/image52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02946357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aex-rr.com/education/schools/central_schools/rating_of_schools_of_Moscow_region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gimnazija17.edu.korolev.ru/%d1%88%d0%ba%d0%be%d0%bb%d0%b0-%d0%bf%d0%be%d0%bb%d0%bd%d0%be%d0%b3%d0%be-%d0%b4%d0%bd%d1%8f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Десятиугольник 15"/>
          <p:cNvSpPr/>
          <p:nvPr/>
        </p:nvSpPr>
        <p:spPr>
          <a:xfrm rot="2089254">
            <a:off x="-1998218" y="-986514"/>
            <a:ext cx="8831028" cy="8831028"/>
          </a:xfrm>
          <a:prstGeom prst="decagon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есятиугольник 2"/>
          <p:cNvSpPr/>
          <p:nvPr/>
        </p:nvSpPr>
        <p:spPr>
          <a:xfrm>
            <a:off x="-1212251" y="422252"/>
            <a:ext cx="8831028" cy="8831028"/>
          </a:xfrm>
          <a:prstGeom prst="decagon">
            <a:avLst/>
          </a:prstGeom>
          <a:solidFill>
            <a:srgbClr val="ED7D3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570480" y="3024280"/>
            <a:ext cx="6226450" cy="114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</a:pPr>
            <a:r>
              <a:rPr lang="ru-RU" sz="66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ПУБЛИЧНЫЙ ДОКЛАД</a:t>
            </a:r>
            <a:endParaRPr lang="ru-RU" sz="66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7892" y="4683925"/>
            <a:ext cx="45865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202</a:t>
            </a:r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1</a:t>
            </a:r>
            <a:r>
              <a:rPr lang="ru-RU" sz="66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-202</a:t>
            </a:r>
            <a:r>
              <a:rPr lang="en-US" sz="6600" dirty="0">
                <a:solidFill>
                  <a:schemeClr val="bg1"/>
                </a:solidFill>
                <a:latin typeface="IBM Plex Sans Light" panose="020B0403050203000203" pitchFamily="34" charset="0"/>
              </a:rPr>
              <a:t>2</a:t>
            </a:r>
            <a:endParaRPr lang="ru-RU" sz="66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877395" y="783936"/>
            <a:ext cx="5901807" cy="809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6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МБОУ «Гимназия № 17»</a:t>
            </a:r>
            <a:endParaRPr lang="ru-RU" sz="32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46136" y="1517072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IBM Plex Sans Light" panose="020B0403050203000203" pitchFamily="34" charset="0"/>
              </a:rPr>
              <a:t>г.о</a:t>
            </a:r>
            <a:r>
              <a:rPr lang="ru-RU" sz="3200" b="1" dirty="0">
                <a:solidFill>
                  <a:schemeClr val="bg1"/>
                </a:solidFill>
                <a:latin typeface="IBM Plex Sans Light" panose="020B0403050203000203" pitchFamily="34" charset="0"/>
              </a:rPr>
              <a:t>. Королёв</a:t>
            </a:r>
            <a:endParaRPr lang="ru-RU" sz="3200" dirty="0"/>
          </a:p>
        </p:txBody>
      </p:sp>
      <p:sp>
        <p:nvSpPr>
          <p:cNvPr id="17" name="Десятиугольник 16"/>
          <p:cNvSpPr/>
          <p:nvPr/>
        </p:nvSpPr>
        <p:spPr>
          <a:xfrm rot="2089254">
            <a:off x="6534491" y="-947813"/>
            <a:ext cx="5462200" cy="5462200"/>
          </a:xfrm>
          <a:prstGeom prst="decagon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SC_767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3" t="24999" r="27650" b="3526"/>
          <a:stretch/>
        </p:blipFill>
        <p:spPr bwMode="auto">
          <a:xfrm>
            <a:off x="6362968" y="2811120"/>
            <a:ext cx="5664194" cy="5664194"/>
          </a:xfrm>
          <a:prstGeom prst="decagon">
            <a:avLst/>
          </a:prstGeom>
          <a:noFill/>
          <a:ln w="38100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/>
          <a:stretch/>
        </p:blipFill>
        <p:spPr>
          <a:xfrm>
            <a:off x="-6181" y="3429000"/>
            <a:ext cx="6066846" cy="3797300"/>
          </a:xfr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/>
          <a:stretch/>
        </p:blipFill>
        <p:spPr>
          <a:xfrm>
            <a:off x="6099954" y="-116545"/>
            <a:ext cx="6092046" cy="35455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232133" y="3514597"/>
            <a:ext cx="50271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В январе </a:t>
            </a:r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2017 г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. в Гимназии был создан отряд «</a:t>
            </a:r>
            <a:r>
              <a:rPr lang="ru-RU" sz="1600" b="1" dirty="0" err="1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Юнармия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 17» в рамках Всероссийского военно-патриотического движения «</a:t>
            </a:r>
            <a:r>
              <a:rPr lang="ru-RU" sz="1600" b="1" dirty="0" err="1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Юнармия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». Юнармейцы – активные участники школьных, городских и региональных мероприятий и конкурсов. 27 февраля </a:t>
            </a:r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2019 г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. отряду юнармейцев было присвоено имя дважды Героя Советского Союза, космонавта В.П. Савиных. 21.02.2020 на базе Гимназии был создан еще один юнармейский отряд им. Героя Советского Союза </a:t>
            </a:r>
            <a:endParaRPr lang="ru-RU" sz="1600" b="1" dirty="0" smtClean="0">
              <a:solidFill>
                <a:schemeClr val="bg1"/>
              </a:solidFill>
              <a:latin typeface="IBM Plex Sans Thin" panose="020B0203050203000203" pitchFamily="34" charset="0"/>
              <a:ea typeface="+mj-ea"/>
              <a:cs typeface="+mj-cs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В.П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. Мирошниченко. </a:t>
            </a:r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Таким 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образом, </a:t>
            </a:r>
            <a:endParaRPr lang="ru-RU" sz="1600" b="1" dirty="0" smtClean="0">
              <a:solidFill>
                <a:schemeClr val="bg1"/>
              </a:solidFill>
              <a:latin typeface="IBM Plex Sans Thin" panose="020B0203050203000203" pitchFamily="34" charset="0"/>
              <a:ea typeface="+mj-ea"/>
              <a:cs typeface="+mj-cs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в гимназии на 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конец учебного года </a:t>
            </a:r>
            <a:endParaRPr lang="ru-RU" sz="1600" b="1" dirty="0" smtClean="0">
              <a:solidFill>
                <a:schemeClr val="bg1"/>
              </a:solidFill>
              <a:latin typeface="IBM Plex Sans Thin" panose="020B0203050203000203" pitchFamily="34" charset="0"/>
              <a:ea typeface="+mj-ea"/>
              <a:cs typeface="+mj-cs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53 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ea typeface="+mj-ea"/>
                <a:cs typeface="+mj-cs"/>
              </a:rPr>
              <a:t>юнармейца.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6045350" y="3478655"/>
            <a:ext cx="30630" cy="35016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есятиугольник 5"/>
          <p:cNvSpPr/>
          <p:nvPr/>
        </p:nvSpPr>
        <p:spPr>
          <a:xfrm>
            <a:off x="4845612" y="2235226"/>
            <a:ext cx="2430105" cy="2430105"/>
          </a:xfrm>
          <a:prstGeom prst="decagon">
            <a:avLst/>
          </a:prstGeom>
          <a:solidFill>
            <a:srgbClr val="F5822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095500" y="-234513"/>
            <a:ext cx="13701362" cy="311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738080" y="3379284"/>
            <a:ext cx="2723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ПАТРИОТИЧЕСКОЕ ВОСПИТАНИЕ</a:t>
            </a:r>
            <a:endParaRPr lang="ru-RU" b="1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062" y="219239"/>
            <a:ext cx="57843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</a:br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Отряд 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«</a:t>
            </a:r>
            <a:r>
              <a:rPr lang="ru-RU" sz="2800" b="1" dirty="0" err="1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Юнармия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Гимназии 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17» им. лётчика-космонавта </a:t>
            </a:r>
            <a:endParaRPr lang="en-US" sz="2800" b="1" dirty="0" smtClean="0">
              <a:solidFill>
                <a:schemeClr val="bg1"/>
              </a:solidFill>
              <a:latin typeface="IBM Plex Sans Light" panose="020B0403050203000203" pitchFamily="34" charset="0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Дважды 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Героя </a:t>
            </a:r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Советского Союза В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. П. Савиных</a:t>
            </a:r>
            <a:b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</a:br>
            <a:endParaRPr lang="ru-RU" sz="2800" b="1" dirty="0">
              <a:solidFill>
                <a:schemeClr val="bg1"/>
              </a:solidFill>
              <a:latin typeface="IBM Plex Sans Light" panose="020B0403050203000203" pitchFamily="34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65" y="2453354"/>
            <a:ext cx="876275" cy="8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94455" y="1901394"/>
            <a:ext cx="9603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IBM Plex Sans Thin" panose="020B0203050203000203" pitchFamily="34" charset="0"/>
              </a:rPr>
              <a:t>Академическая экспериментальная площадка АСОУ «Проектирование сетевой площадки «Развитие личности в поликультурной образовательной среде» (Россия – Индонезия</a:t>
            </a:r>
            <a:r>
              <a:rPr lang="ru-RU" sz="2400" b="1" dirty="0" smtClean="0">
                <a:solidFill>
                  <a:schemeClr val="bg1"/>
                </a:solidFill>
                <a:latin typeface="IBM Plex Sans Thin" panose="020B0203050203000203" pitchFamily="34" charset="0"/>
              </a:rPr>
              <a:t>)» </a:t>
            </a:r>
            <a:endParaRPr lang="en-US" sz="2400" b="1" dirty="0" smtClean="0">
              <a:solidFill>
                <a:schemeClr val="bg1"/>
              </a:solidFill>
              <a:latin typeface="IBM Plex Sans Thin" panose="020B0203050203000203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IBM Plex Sans Thin" panose="020B0203050203000203" pitchFamily="34" charset="0"/>
              </a:rPr>
              <a:t>с 28.11.2019 до 31.12.2022</a:t>
            </a:r>
            <a:endParaRPr lang="ru-RU" sz="2400" b="1" dirty="0">
              <a:solidFill>
                <a:schemeClr val="bg1"/>
              </a:solidFill>
              <a:latin typeface="IBM Plex Sans Thin" panose="020B0203050203000203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6308358" y="3931710"/>
            <a:ext cx="11447" cy="352014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-393700" y="3891991"/>
            <a:ext cx="13701362" cy="311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"/>
          <a:stretch/>
        </p:blipFill>
        <p:spPr>
          <a:xfrm>
            <a:off x="0" y="3939322"/>
            <a:ext cx="6276028" cy="3707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1" r="2470" b="4941"/>
          <a:stretch/>
        </p:blipFill>
        <p:spPr>
          <a:xfrm>
            <a:off x="6352136" y="3939321"/>
            <a:ext cx="5839864" cy="390831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ИННОВАЦИОННЫЕ ПЛОЩАДКИ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839"/>
            <a:ext cx="12192000" cy="914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62228" y="-1242252"/>
            <a:ext cx="13448499" cy="10568885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КАЧЕСТВО ОБРАЗОВАНИЯ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4589" y="1833205"/>
            <a:ext cx="2319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58220"/>
                </a:solidFill>
                <a:latin typeface="IBM Plex Sans" panose="020B0503050203000203" pitchFamily="34" charset="0"/>
              </a:rPr>
              <a:t>100%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04589" y="2640408"/>
            <a:ext cx="38218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успеваемость</a:t>
            </a:r>
            <a:endParaRPr lang="ru-RU" sz="44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1058" y="1833205"/>
            <a:ext cx="3020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55,58%</a:t>
            </a:r>
            <a:endParaRPr lang="ru-RU" sz="60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31058" y="2723519"/>
            <a:ext cx="4725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IBM Plex Sans Light" panose="020B0403050203000203" pitchFamily="34" charset="0"/>
              </a:rPr>
              <a:t>к</a:t>
            </a:r>
            <a:r>
              <a:rPr lang="ru-RU" sz="44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ачество </a:t>
            </a:r>
            <a:r>
              <a:rPr lang="ru-RU" sz="4400" dirty="0">
                <a:solidFill>
                  <a:schemeClr val="bg1"/>
                </a:solidFill>
                <a:latin typeface="IBM Plex Sans Light" panose="020B0403050203000203" pitchFamily="34" charset="0"/>
              </a:rPr>
              <a:t>знаний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-1014628" y="4288222"/>
            <a:ext cx="142748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МГУ значительно улучшил показатели в мировом рейтинге университетов TH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1100"/>
          <a:stretch/>
        </p:blipFill>
        <p:spPr bwMode="auto">
          <a:xfrm>
            <a:off x="944491" y="5060218"/>
            <a:ext cx="1746982" cy="1746982"/>
          </a:xfrm>
          <a:prstGeom prst="decagon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туденты МГТУ им. Баумана перейдут на гибридный формат обучения –  Учительская газет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r="19182"/>
          <a:stretch/>
        </p:blipFill>
        <p:spPr bwMode="auto">
          <a:xfrm>
            <a:off x="4771826" y="5060218"/>
            <a:ext cx="1741867" cy="1741867"/>
          </a:xfrm>
          <a:prstGeom prst="decagon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ысшая школа экономики прошла проверку Рособрнадзора — Национальный 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/>
        </p:blipFill>
        <p:spPr bwMode="auto">
          <a:xfrm>
            <a:off x="8594046" y="5060218"/>
            <a:ext cx="1719930" cy="1719930"/>
          </a:xfrm>
          <a:prstGeom prst="decagon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211095" y="4236744"/>
            <a:ext cx="12797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58220"/>
                </a:solidFill>
                <a:latin typeface="IBM Plex Sans Thin" panose="020B0203050203000203" pitchFamily="34" charset="0"/>
              </a:rPr>
              <a:t>Наши выпускники поступают в лучшие вузы страны</a:t>
            </a:r>
            <a:endParaRPr lang="ru-RU" sz="3600" dirty="0">
              <a:solidFill>
                <a:srgbClr val="F58220"/>
              </a:solidFill>
              <a:latin typeface="IBM Plex Sans Thin" panose="020B020305020300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3505200"/>
            <a:ext cx="1118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  <a:hlinkClick r:id="rId7"/>
              </a:rPr>
              <a:t>ТОП – 100 лучших </a:t>
            </a: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  <a:hlinkClick r:id="rId7"/>
              </a:rPr>
              <a:t>школ Московской области по количеству выпускников, поступивших в ведущие ВУЗы России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6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3000" t="1933" r="3646" b="4705"/>
          <a:stretch/>
        </p:blipFill>
        <p:spPr bwMode="auto">
          <a:xfrm>
            <a:off x="-340697" y="3508648"/>
            <a:ext cx="6436697" cy="334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blob:https://web.whatsapp.com/a921424c-1d1a-493e-b65d-bfb5ade49f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 t="3023" r="4786" b="13350"/>
          <a:stretch>
            <a:fillRect/>
          </a:stretch>
        </p:blipFill>
        <p:spPr bwMode="auto">
          <a:xfrm>
            <a:off x="2524291" y="-11518"/>
            <a:ext cx="7143417" cy="35291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/>
          <a:srcRect t="13809" r="2615" b="12499"/>
          <a:stretch>
            <a:fillRect/>
          </a:stretch>
        </p:blipFill>
        <p:spPr bwMode="auto">
          <a:xfrm>
            <a:off x="6096000" y="3508648"/>
            <a:ext cx="6304066" cy="35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3514242"/>
            <a:ext cx="12207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094350" y="3523152"/>
            <a:ext cx="11447" cy="352014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есятиугольник 9"/>
          <p:cNvSpPr/>
          <p:nvPr/>
        </p:nvSpPr>
        <p:spPr>
          <a:xfrm>
            <a:off x="93798" y="579883"/>
            <a:ext cx="2346386" cy="2346386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202" y="1085117"/>
            <a:ext cx="24304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ED7D31"/>
                </a:solidFill>
                <a:latin typeface="IBM Plex Sans" panose="020B0503050203000203" pitchFamily="34" charset="0"/>
              </a:rPr>
              <a:t>ГИА–9  </a:t>
            </a:r>
            <a:r>
              <a:rPr lang="ru-RU" sz="4400" b="1" dirty="0">
                <a:solidFill>
                  <a:srgbClr val="ED7D31"/>
                </a:solidFill>
                <a:latin typeface="IBM Plex Sans" panose="020B0503050203000203" pitchFamily="34" charset="0"/>
              </a:rPr>
              <a:t/>
            </a:r>
            <a:br>
              <a:rPr lang="ru-RU" sz="4400" b="1" dirty="0">
                <a:solidFill>
                  <a:srgbClr val="ED7D31"/>
                </a:solidFill>
                <a:latin typeface="IBM Plex Sans" panose="020B0503050203000203" pitchFamily="34" charset="0"/>
              </a:rPr>
            </a:br>
            <a:r>
              <a:rPr lang="ru-RU" sz="4400" b="1" dirty="0">
                <a:solidFill>
                  <a:srgbClr val="ED7D31"/>
                </a:solidFill>
                <a:latin typeface="IBM Plex Sans" panose="020B0503050203000203" pitchFamily="34" charset="0"/>
              </a:rPr>
              <a:t>2022 </a:t>
            </a:r>
            <a:endParaRPr lang="ru-RU" sz="4400" b="1" dirty="0"/>
          </a:p>
        </p:txBody>
      </p:sp>
      <p:sp>
        <p:nvSpPr>
          <p:cNvPr id="12" name="Десятиугольник 11"/>
          <p:cNvSpPr/>
          <p:nvPr/>
        </p:nvSpPr>
        <p:spPr>
          <a:xfrm>
            <a:off x="176689" y="654276"/>
            <a:ext cx="2186979" cy="2186979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796925" y="3405727"/>
            <a:ext cx="13617980" cy="3693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29814" y="3405728"/>
            <a:ext cx="9626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156 выпускников 9-х классов получили аттестаты об основном общем образовании</a:t>
            </a:r>
          </a:p>
        </p:txBody>
      </p:sp>
      <p:sp>
        <p:nvSpPr>
          <p:cNvPr id="15" name="AutoShape 4" descr="blob:https://web.whatsapp.com/a921424c-1d1a-493e-b65d-bfb5ade49f84"/>
          <p:cNvSpPr>
            <a:spLocks noChangeAspect="1" noChangeArrowheads="1"/>
          </p:cNvSpPr>
          <p:nvPr/>
        </p:nvSpPr>
        <p:spPr bwMode="auto">
          <a:xfrm>
            <a:off x="10207048" y="-98922"/>
            <a:ext cx="213720" cy="213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Десятиугольник 15"/>
          <p:cNvSpPr/>
          <p:nvPr/>
        </p:nvSpPr>
        <p:spPr>
          <a:xfrm>
            <a:off x="9954254" y="589123"/>
            <a:ext cx="757573" cy="757573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18" name="Десятиугольник 17"/>
          <p:cNvSpPr/>
          <p:nvPr/>
        </p:nvSpPr>
        <p:spPr>
          <a:xfrm>
            <a:off x="9991139" y="614858"/>
            <a:ext cx="706106" cy="706105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19539" y="692275"/>
            <a:ext cx="614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ED7D31"/>
                </a:solidFill>
                <a:latin typeface="IBM Plex Sans" panose="020B0503050203000203" pitchFamily="34" charset="0"/>
              </a:rPr>
              <a:t>14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11827" y="614858"/>
            <a:ext cx="1924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аттестатов </a:t>
            </a:r>
            <a:endParaRPr lang="ru-RU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отличием</a:t>
            </a:r>
          </a:p>
        </p:txBody>
      </p:sp>
      <p:sp>
        <p:nvSpPr>
          <p:cNvPr id="21" name="Десятиугольник 20"/>
          <p:cNvSpPr/>
          <p:nvPr/>
        </p:nvSpPr>
        <p:spPr>
          <a:xfrm>
            <a:off x="9954254" y="1766658"/>
            <a:ext cx="757573" cy="757573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22" name="Десятиугольник 21"/>
          <p:cNvSpPr/>
          <p:nvPr/>
        </p:nvSpPr>
        <p:spPr>
          <a:xfrm>
            <a:off x="9991139" y="1792393"/>
            <a:ext cx="706106" cy="706105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019540" y="1869810"/>
            <a:ext cx="614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D7D31"/>
                </a:solidFill>
                <a:latin typeface="IBM Plex Sans" panose="020B0503050203000203" pitchFamily="34" charset="0"/>
              </a:rPr>
              <a:t>64</a:t>
            </a:r>
            <a:endParaRPr lang="ru-RU" sz="28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711827" y="1792393"/>
            <a:ext cx="1924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аттестата </a:t>
            </a:r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       без </a:t>
            </a: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«3»</a:t>
            </a:r>
          </a:p>
        </p:txBody>
      </p:sp>
    </p:spTree>
    <p:extLst>
      <p:ext uri="{BB962C8B-B14F-4D97-AF65-F5344CB8AC3E}">
        <p14:creationId xmlns:p14="http://schemas.microsoft.com/office/powerpoint/2010/main" val="26383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2" y="-1995707"/>
            <a:ext cx="13741812" cy="9161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91830" y="-937595"/>
            <a:ext cx="13055934" cy="8447349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есятиугольник 6"/>
          <p:cNvSpPr/>
          <p:nvPr/>
        </p:nvSpPr>
        <p:spPr>
          <a:xfrm>
            <a:off x="1006127" y="2296556"/>
            <a:ext cx="2435232" cy="2264888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8" name="Десятиугольник 7"/>
          <p:cNvSpPr/>
          <p:nvPr/>
        </p:nvSpPr>
        <p:spPr>
          <a:xfrm>
            <a:off x="1088849" y="2373492"/>
            <a:ext cx="2269790" cy="2111016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38912" y="2921168"/>
            <a:ext cx="1569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ED7D31"/>
                </a:solidFill>
                <a:latin typeface="IBM Plex Sans" panose="020B0503050203000203" pitchFamily="34" charset="0"/>
              </a:rPr>
              <a:t>106</a:t>
            </a:r>
            <a:endParaRPr lang="ru-RU" sz="6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4821" y="2831117"/>
            <a:ext cx="2960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>
                <a:solidFill>
                  <a:schemeClr val="bg1"/>
                </a:solidFill>
                <a:latin typeface="IBM Plex Sans" panose="020B0503050203000203" pitchFamily="34" charset="0"/>
              </a:rPr>
              <a:t>о</a:t>
            </a:r>
            <a:r>
              <a:rPr lang="ru-RU" sz="32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бучающихся сдавало ЕГЭ </a:t>
            </a:r>
            <a:endParaRPr lang="ru-RU" sz="3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Десятиугольник 10"/>
          <p:cNvSpPr/>
          <p:nvPr/>
        </p:nvSpPr>
        <p:spPr>
          <a:xfrm>
            <a:off x="6628712" y="2296556"/>
            <a:ext cx="2435232" cy="2264888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12" name="Десятиугольник 11"/>
          <p:cNvSpPr/>
          <p:nvPr/>
        </p:nvSpPr>
        <p:spPr>
          <a:xfrm>
            <a:off x="6711434" y="2373492"/>
            <a:ext cx="2269790" cy="2111016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92330" y="2921168"/>
            <a:ext cx="11079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ED7D31"/>
                </a:solidFill>
                <a:latin typeface="IBM Plex Sans" panose="020B0503050203000203" pitchFamily="34" charset="0"/>
              </a:rPr>
              <a:t>38</a:t>
            </a:r>
            <a:endParaRPr lang="ru-RU" sz="6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57128" y="3562325"/>
            <a:ext cx="2801566" cy="65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141764" y="2584896"/>
            <a:ext cx="3133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>
                <a:solidFill>
                  <a:schemeClr val="bg1"/>
                </a:solidFill>
                <a:latin typeface="IBM Plex Sans" panose="020B0503050203000203" pitchFamily="34" charset="0"/>
              </a:rPr>
              <a:t>ч</a:t>
            </a:r>
            <a:r>
              <a:rPr lang="ru-RU" sz="32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еловек получили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ED7D31"/>
                </a:solidFill>
                <a:latin typeface="Cambria" pitchFamily="18" charset="0"/>
                <a:ea typeface="Cambria" pitchFamily="18" charset="0"/>
              </a:rPr>
              <a:t>220+ баллов</a:t>
            </a:r>
            <a:endParaRPr lang="ru-RU" sz="3200" dirty="0">
              <a:solidFill>
                <a:srgbClr val="ED7D3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 b="2933"/>
          <a:stretch/>
        </p:blipFill>
        <p:spPr>
          <a:xfrm>
            <a:off x="6096000" y="3429000"/>
            <a:ext cx="6139937" cy="3735422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402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5851" b="17553"/>
          <a:stretch/>
        </p:blipFill>
        <p:spPr bwMode="auto">
          <a:xfrm>
            <a:off x="6096000" y="-72957"/>
            <a:ext cx="6096000" cy="350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/>
          <a:stretch/>
        </p:blipFill>
        <p:spPr>
          <a:xfrm>
            <a:off x="-28875" y="3429000"/>
            <a:ext cx="6128558" cy="35943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6094352" y="0"/>
            <a:ext cx="1648" cy="70432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-44135" y="3409071"/>
            <a:ext cx="12612272" cy="1992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-1305056" y="6442734"/>
            <a:ext cx="6703280" cy="307777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81354" y="6442734"/>
            <a:ext cx="5016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Результаты итоговой аттестации обучающихся 11 класса</a:t>
            </a:r>
          </a:p>
        </p:txBody>
      </p:sp>
      <p:sp>
        <p:nvSpPr>
          <p:cNvPr id="22" name="AutoShape 4" descr="blob:https://web.whatsapp.com/a921424c-1d1a-493e-b65d-bfb5ade49f84"/>
          <p:cNvSpPr>
            <a:spLocks noChangeAspect="1" noChangeArrowheads="1"/>
          </p:cNvSpPr>
          <p:nvPr/>
        </p:nvSpPr>
        <p:spPr bwMode="auto">
          <a:xfrm>
            <a:off x="14137022" y="608758"/>
            <a:ext cx="213720" cy="21372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643533" y="2252136"/>
            <a:ext cx="2924604" cy="1007533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есятиугольник 22"/>
          <p:cNvSpPr/>
          <p:nvPr/>
        </p:nvSpPr>
        <p:spPr>
          <a:xfrm>
            <a:off x="9778089" y="2381281"/>
            <a:ext cx="757573" cy="757573"/>
          </a:xfrm>
          <a:prstGeom prst="decagon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24" name="Десятиугольник 23"/>
          <p:cNvSpPr/>
          <p:nvPr/>
        </p:nvSpPr>
        <p:spPr>
          <a:xfrm>
            <a:off x="9814974" y="2407016"/>
            <a:ext cx="706106" cy="706105"/>
          </a:xfrm>
          <a:prstGeom prst="decagon">
            <a:avLst/>
          </a:prstGeom>
          <a:noFill/>
          <a:ln w="190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957141" y="2498457"/>
            <a:ext cx="399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ED7D31"/>
                </a:solidFill>
                <a:latin typeface="IBM Plex Sans" panose="020B0503050203000203" pitchFamily="34" charset="0"/>
              </a:rPr>
              <a:t>7</a:t>
            </a:r>
            <a:endParaRPr lang="ru-RU" sz="2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535662" y="2407016"/>
            <a:ext cx="1924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аттестатов </a:t>
            </a:r>
            <a:endParaRPr lang="ru-RU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отличием</a:t>
            </a:r>
          </a:p>
        </p:txBody>
      </p: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есятиугольник 6"/>
          <p:cNvSpPr/>
          <p:nvPr/>
        </p:nvSpPr>
        <p:spPr>
          <a:xfrm>
            <a:off x="-1399405" y="3650605"/>
            <a:ext cx="5824668" cy="5824668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60636" y="1926032"/>
            <a:ext cx="3184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20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победителей </a:t>
            </a:r>
            <a:endParaRPr lang="en-US" sz="2400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124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призёр</a:t>
            </a:r>
            <a:r>
              <a:rPr lang="ru-RU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а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170347" y="5237376"/>
            <a:ext cx="3846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ВСЕРОССИЙСКАЯ ОЛИМПИАДА ШКОЛЬНИКОВ 2021-2022</a:t>
            </a:r>
            <a:br>
              <a:rPr lang="ru-RU" sz="28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</a:br>
            <a:endParaRPr lang="ru-RU" sz="28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ДОСТИЖЕНИЯ УЧАЩИХСЯ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1007824" y="2927604"/>
            <a:ext cx="3954224" cy="4001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0636" y="2927603"/>
            <a:ext cx="270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58220"/>
                </a:solidFill>
                <a:latin typeface="IBM Plex Sans Thin" panose="020B0203050203000203" pitchFamily="34" charset="0"/>
              </a:rPr>
              <a:t>Муниципальный этап</a:t>
            </a:r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9873466" y="1942790"/>
            <a:ext cx="3184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BM Plex Sans" panose="020B0503050203000203" pitchFamily="34" charset="0"/>
              </a:rPr>
              <a:t>1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победитель </a:t>
            </a:r>
            <a:endParaRPr lang="en-US" sz="2400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12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призёров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9074657" y="2944362"/>
            <a:ext cx="3954224" cy="4001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9406541" y="2944361"/>
            <a:ext cx="2483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58220"/>
                </a:solidFill>
                <a:latin typeface="IBM Plex Sans Thin" panose="020B0203050203000203" pitchFamily="34" charset="0"/>
              </a:rPr>
              <a:t>Региональный </a:t>
            </a:r>
            <a:r>
              <a:rPr lang="ru-RU" sz="2000" dirty="0">
                <a:solidFill>
                  <a:srgbClr val="F58220"/>
                </a:solidFill>
                <a:latin typeface="IBM Plex Sans Thin" panose="020B0203050203000203" pitchFamily="34" charset="0"/>
              </a:rPr>
              <a:t>этап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9873466" y="4581306"/>
            <a:ext cx="3184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1</a:t>
            </a:r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участник </a:t>
            </a:r>
            <a:endParaRPr lang="ru-RU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9074657" y="5154861"/>
            <a:ext cx="3954224" cy="4001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9406541" y="5154860"/>
            <a:ext cx="2795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58220"/>
                </a:solidFill>
                <a:latin typeface="IBM Plex Sans Thin" panose="020B0203050203000203" pitchFamily="34" charset="0"/>
              </a:rPr>
              <a:t>Заключительный </a:t>
            </a:r>
            <a:r>
              <a:rPr lang="ru-RU" sz="2000" dirty="0">
                <a:solidFill>
                  <a:srgbClr val="F58220"/>
                </a:solidFill>
                <a:latin typeface="IBM Plex Sans Thin" panose="020B0203050203000203" pitchFamily="34" charset="0"/>
              </a:rPr>
              <a:t>этап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42" y="1556757"/>
            <a:ext cx="3257550" cy="4343400"/>
          </a:xfrm>
          <a:prstGeom prst="rect">
            <a:avLst/>
          </a:prstGeom>
          <a:ln w="57150">
            <a:solidFill>
              <a:schemeClr val="bg1"/>
            </a:solidFill>
            <a:prstDash val="sys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438">
            <a:off x="8055183" y="3614795"/>
            <a:ext cx="1457354" cy="14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17" y="2385212"/>
            <a:ext cx="1582680" cy="11870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04" y="4619201"/>
            <a:ext cx="1347392" cy="1853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87" y="2132980"/>
            <a:ext cx="1259056" cy="1678741"/>
          </a:xfrm>
          <a:prstGeom prst="rect">
            <a:avLst/>
          </a:prstGeom>
        </p:spPr>
      </p:pic>
      <p:sp>
        <p:nvSpPr>
          <p:cNvPr id="9" name="AutoShape 4" descr="blob:https://web.whatsapp.com/a921424c-1d1a-493e-b65d-bfb5ade49f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15075" y="1711410"/>
            <a:ext cx="2430493" cy="2346386"/>
            <a:chOff x="215075" y="1711410"/>
            <a:chExt cx="2430493" cy="2346386"/>
          </a:xfrm>
        </p:grpSpPr>
        <p:sp>
          <p:nvSpPr>
            <p:cNvPr id="10" name="Десятиугольник 9"/>
            <p:cNvSpPr/>
            <p:nvPr/>
          </p:nvSpPr>
          <p:spPr>
            <a:xfrm>
              <a:off x="257129" y="1711410"/>
              <a:ext cx="2346386" cy="2346386"/>
            </a:xfrm>
            <a:prstGeom prst="decagon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ё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15075" y="1977188"/>
              <a:ext cx="243049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XX </a:t>
              </a:r>
              <a:endParaRPr lang="ru-RU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Всероссийская </a:t>
              </a:r>
              <a:r>
                <a:rPr lang="ru-RU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Олимпиада «Созвездие» </a:t>
              </a:r>
              <a:endParaRPr lang="ru-RU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1 </a:t>
              </a:r>
              <a:r>
                <a:rPr lang="ru-RU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призёр </a:t>
              </a:r>
              <a:endParaRPr lang="ru-RU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2022 </a:t>
              </a:r>
              <a:r>
                <a:rPr lang="ru-RU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г</a:t>
              </a:r>
              <a:r>
                <a:rPr lang="ru-RU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.</a:t>
              </a:r>
              <a:endParaRPr lang="ru-RU" dirty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12" name="Десятиугольник 11"/>
            <p:cNvSpPr/>
            <p:nvPr/>
          </p:nvSpPr>
          <p:spPr>
            <a:xfrm>
              <a:off x="340020" y="1791114"/>
              <a:ext cx="2186979" cy="2186979"/>
            </a:xfrm>
            <a:prstGeom prst="decagon">
              <a:avLst/>
            </a:prstGeom>
            <a:noFill/>
            <a:ln w="19050"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>
                <a:solidFill>
                  <a:schemeClr val="bg1"/>
                </a:solidFill>
                <a:latin typeface="IBM Plex Sans" panose="020B0503050203000203" pitchFamily="34" charset="0"/>
              </a:rPr>
              <a:t>ДОСТИЖЕНИЯ УЧАЩИХСЯ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9390032" y="1711410"/>
            <a:ext cx="2346386" cy="2346386"/>
            <a:chOff x="9390032" y="1711410"/>
            <a:chExt cx="2346386" cy="2346386"/>
          </a:xfrm>
        </p:grpSpPr>
        <p:sp>
          <p:nvSpPr>
            <p:cNvPr id="17" name="Десятиугольник 16"/>
            <p:cNvSpPr/>
            <p:nvPr/>
          </p:nvSpPr>
          <p:spPr>
            <a:xfrm>
              <a:off x="9390032" y="1711410"/>
              <a:ext cx="2346386" cy="2346386"/>
            </a:xfrm>
            <a:prstGeom prst="decagon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ё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523404" y="2084383"/>
              <a:ext cx="21129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Межрегиональная олимпиада школьников «Евразийская лингвистическая олимпиада» </a:t>
              </a:r>
              <a:endParaRPr lang="ru-RU" sz="1400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(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1 призёр 2022 г.)</a:t>
              </a:r>
            </a:p>
          </p:txBody>
        </p:sp>
        <p:sp>
          <p:nvSpPr>
            <p:cNvPr id="19" name="Десятиугольник 18"/>
            <p:cNvSpPr/>
            <p:nvPr/>
          </p:nvSpPr>
          <p:spPr>
            <a:xfrm>
              <a:off x="9472923" y="1791114"/>
              <a:ext cx="2186979" cy="2186979"/>
            </a:xfrm>
            <a:prstGeom prst="decagon">
              <a:avLst/>
            </a:prstGeom>
            <a:noFill/>
            <a:ln w="19050"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499743" y="4125875"/>
            <a:ext cx="2346386" cy="2346386"/>
            <a:chOff x="2644729" y="4125875"/>
            <a:chExt cx="2346386" cy="2346386"/>
          </a:xfrm>
        </p:grpSpPr>
        <p:sp>
          <p:nvSpPr>
            <p:cNvPr id="20" name="Десятиугольник 19"/>
            <p:cNvSpPr/>
            <p:nvPr/>
          </p:nvSpPr>
          <p:spPr>
            <a:xfrm>
              <a:off x="2644729" y="4125875"/>
              <a:ext cx="2346386" cy="2346386"/>
            </a:xfrm>
            <a:prstGeom prst="decagon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ё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765882" y="4576318"/>
              <a:ext cx="210407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Всероссийский конкурс </a:t>
              </a:r>
              <a:endParaRPr lang="ru-RU" sz="1400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«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Большая перемена» </a:t>
              </a:r>
              <a:endParaRPr lang="ru-RU" sz="1400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(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1 полуфиналист 2021 года, </a:t>
              </a:r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1 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полуфиналист 2022 года)</a:t>
              </a:r>
            </a:p>
          </p:txBody>
        </p:sp>
        <p:sp>
          <p:nvSpPr>
            <p:cNvPr id="22" name="Десятиугольник 21"/>
            <p:cNvSpPr/>
            <p:nvPr/>
          </p:nvSpPr>
          <p:spPr>
            <a:xfrm>
              <a:off x="2727620" y="4205579"/>
              <a:ext cx="2186979" cy="2186979"/>
            </a:xfrm>
            <a:prstGeom prst="decagon">
              <a:avLst/>
            </a:prstGeom>
            <a:noFill/>
            <a:ln w="19050"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345872" y="4125875"/>
            <a:ext cx="2346386" cy="2346386"/>
            <a:chOff x="7508372" y="4125875"/>
            <a:chExt cx="2346386" cy="2346386"/>
          </a:xfrm>
        </p:grpSpPr>
        <p:sp>
          <p:nvSpPr>
            <p:cNvPr id="23" name="Десятиугольник 22"/>
            <p:cNvSpPr/>
            <p:nvPr/>
          </p:nvSpPr>
          <p:spPr>
            <a:xfrm>
              <a:off x="7508372" y="4125875"/>
              <a:ext cx="2346386" cy="2346386"/>
            </a:xfrm>
            <a:prstGeom prst="decagon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ё</a:t>
              </a:r>
              <a:endParaRPr lang="ru-RU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626959" y="4342225"/>
              <a:ext cx="218430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Конкурс по профессиональному мастерству среди инвалидов и лиц с ограниченными возможностями </a:t>
              </a:r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«</a:t>
              </a:r>
              <a:r>
                <a:rPr lang="ru-RU" sz="1400" dirty="0" err="1">
                  <a:solidFill>
                    <a:srgbClr val="ED7D31"/>
                  </a:solidFill>
                  <a:latin typeface="IBM Plex Sans" panose="020B0503050203000203" pitchFamily="34" charset="0"/>
                </a:rPr>
                <a:t>Абилимпикс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» </a:t>
              </a:r>
              <a:endParaRPr lang="ru-RU" sz="1400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1 </a:t>
              </a:r>
              <a:r>
                <a:rPr lang="ru-RU" sz="14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призёр 2021 г</a:t>
              </a:r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.</a:t>
              </a:r>
              <a:endParaRPr lang="ru-RU" sz="1400" dirty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5" name="Десятиугольник 24"/>
            <p:cNvSpPr/>
            <p:nvPr/>
          </p:nvSpPr>
          <p:spPr>
            <a:xfrm>
              <a:off x="7591263" y="4205579"/>
              <a:ext cx="2186979" cy="2186979"/>
            </a:xfrm>
            <a:prstGeom prst="decagon">
              <a:avLst/>
            </a:prstGeom>
            <a:noFill/>
            <a:ln w="19050"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802553" y="1711410"/>
            <a:ext cx="2430493" cy="2346386"/>
            <a:chOff x="4896052" y="1711410"/>
            <a:chExt cx="2430493" cy="2346386"/>
          </a:xfrm>
        </p:grpSpPr>
        <p:sp>
          <p:nvSpPr>
            <p:cNvPr id="14" name="Десятиугольник 13"/>
            <p:cNvSpPr/>
            <p:nvPr/>
          </p:nvSpPr>
          <p:spPr>
            <a:xfrm>
              <a:off x="4922807" y="1711410"/>
              <a:ext cx="2346386" cy="2346386"/>
            </a:xfrm>
            <a:prstGeom prst="decagon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ё</a:t>
              </a:r>
              <a:endParaRPr lang="ru-RU" dirty="0"/>
            </a:p>
          </p:txBody>
        </p:sp>
        <p:sp>
          <p:nvSpPr>
            <p:cNvPr id="16" name="Десятиугольник 15"/>
            <p:cNvSpPr/>
            <p:nvPr/>
          </p:nvSpPr>
          <p:spPr>
            <a:xfrm>
              <a:off x="5005698" y="1791114"/>
              <a:ext cx="2186979" cy="2186979"/>
            </a:xfrm>
            <a:prstGeom prst="decagon">
              <a:avLst/>
            </a:prstGeom>
            <a:noFill/>
            <a:ln w="19050"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896052" y="2284438"/>
              <a:ext cx="2430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Международная космическая олимпиада (1 призёр 2021 г.)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0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Десятиугольник 30"/>
          <p:cNvSpPr/>
          <p:nvPr/>
        </p:nvSpPr>
        <p:spPr>
          <a:xfrm>
            <a:off x="9606293" y="1957597"/>
            <a:ext cx="1747507" cy="1747507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есятиугольник 27"/>
          <p:cNvSpPr/>
          <p:nvPr/>
        </p:nvSpPr>
        <p:spPr>
          <a:xfrm>
            <a:off x="7311864" y="1957597"/>
            <a:ext cx="1747507" cy="1747507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есятиугольник 26"/>
          <p:cNvSpPr/>
          <p:nvPr/>
        </p:nvSpPr>
        <p:spPr>
          <a:xfrm>
            <a:off x="4954961" y="1957597"/>
            <a:ext cx="1747507" cy="1747507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есятиугольник 25"/>
          <p:cNvSpPr/>
          <p:nvPr/>
        </p:nvSpPr>
        <p:spPr>
          <a:xfrm>
            <a:off x="2636175" y="1957597"/>
            <a:ext cx="1747507" cy="1747507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есятиугольник 4"/>
          <p:cNvSpPr/>
          <p:nvPr/>
        </p:nvSpPr>
        <p:spPr>
          <a:xfrm>
            <a:off x="545445" y="1957597"/>
            <a:ext cx="1747507" cy="1747507"/>
          </a:xfrm>
          <a:prstGeom prst="dec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-1171573" y="2186176"/>
            <a:ext cx="13341278" cy="1223676"/>
          </a:xfrm>
          <a:prstGeom prst="right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75" y="4073189"/>
            <a:ext cx="4139838" cy="27621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ЭКОЛОГИЧЕСКОЕ ВОСПИТАНИЕ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4061609"/>
            <a:ext cx="1984412" cy="27802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r="12951"/>
          <a:stretch/>
        </p:blipFill>
        <p:spPr>
          <a:xfrm>
            <a:off x="-975" y="4061609"/>
            <a:ext cx="4139838" cy="27769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77" y="4073189"/>
            <a:ext cx="1999748" cy="28267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669785" y="2318646"/>
            <a:ext cx="1693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Проект «Добрые </a:t>
            </a:r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крышечки»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73747" y="2250804"/>
            <a:ext cx="1793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Сбор б/у зубных щёток «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Щётка Сдавайся</a:t>
            </a:r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89152" y="2318646"/>
            <a:ext cx="1693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Сбор б/у батареек «</a:t>
            </a:r>
            <a:r>
              <a:rPr lang="ru-RU" b="1" dirty="0" err="1">
                <a:solidFill>
                  <a:srgbClr val="F58220"/>
                </a:solidFill>
                <a:latin typeface="IBM Plex Sans" panose="020B0503050203000203" pitchFamily="34" charset="0"/>
              </a:rPr>
              <a:t>Экозабота</a:t>
            </a:r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32249" y="2250805"/>
            <a:ext cx="1693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Сбор макулатуры «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Бумажный </a:t>
            </a:r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Бум»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64553" y="1997629"/>
            <a:ext cx="1693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Штаб "Королёк" Зелёное 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Движение России </a:t>
            </a:r>
          </a:p>
          <a:p>
            <a:pPr algn="ctr"/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ЭКА</a:t>
            </a:r>
            <a:endParaRPr lang="ru-RU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23" name="Выгнутая вправо стрелка 22">
            <a:hlinkClick r:id="rId6" action="ppaction://hlinksldjump"/>
          </p:cNvPr>
          <p:cNvSpPr/>
          <p:nvPr/>
        </p:nvSpPr>
        <p:spPr>
          <a:xfrm>
            <a:off x="11415974" y="61645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93469" y="-584775"/>
            <a:ext cx="1170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latin typeface="Gilroy Light" panose="00000400000000000000" pitchFamily="50" charset="-52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6084553" y="3460177"/>
            <a:ext cx="11447" cy="352014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-393700" y="3429000"/>
            <a:ext cx="13701362" cy="3117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40" y="3478654"/>
            <a:ext cx="6120176" cy="3452162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ДОПОЛНИТЕЛЬНОЕ ОБРАЗОВАНИЕ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69575" y="1834537"/>
            <a:ext cx="2222731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Изостудия «</a:t>
            </a:r>
            <a:r>
              <a:rPr lang="ru-RU" sz="2200" dirty="0" err="1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Пересвет</a:t>
            </a: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«Волшебная кисть»</a:t>
            </a:r>
            <a:endParaRPr lang="ru-RU" sz="22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553538" y="728089"/>
            <a:ext cx="8446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Gilroy Light" panose="000004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873261"/>
            <a:ext cx="331114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Мини-футбол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Гандбол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Волейбол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Баскетбол</a:t>
            </a:r>
            <a:endParaRPr lang="ru-RU" sz="22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50736" y="1834537"/>
            <a:ext cx="331114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Кружок «</a:t>
            </a:r>
            <a:r>
              <a:rPr lang="ru-RU" sz="2200" dirty="0" err="1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Физматик</a:t>
            </a: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«Занимательная физика»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«Юный химик»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«Мультимедиа» </a:t>
            </a:r>
            <a:endParaRPr lang="ru-RU" sz="22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20312" y="1581151"/>
            <a:ext cx="38238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endParaRPr lang="ru-RU" sz="22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Клуб «Я патриот»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Объединение «Театр»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Танцевальный коллектив «</a:t>
            </a:r>
            <a:r>
              <a:rPr lang="ru-RU" sz="2200" dirty="0" err="1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Эстрея</a:t>
            </a:r>
            <a:r>
              <a:rPr lang="ru-RU" sz="22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»</a:t>
            </a:r>
            <a:endParaRPr lang="ru-RU" sz="22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20" name="Выгнутая вправо стрелка 19">
            <a:hlinkClick r:id="rId4" action="ppaction://hlinksldjump"/>
          </p:cNvPr>
          <p:cNvSpPr/>
          <p:nvPr/>
        </p:nvSpPr>
        <p:spPr>
          <a:xfrm>
            <a:off x="11415974" y="61645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199"/>
            <a:ext cx="6056613" cy="40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19099" y="1563688"/>
            <a:ext cx="9321641" cy="35183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ОБРАЩЕНИЕ ДИРЕКТОРА</a:t>
            </a:r>
            <a:endParaRPr lang="ru-RU" sz="4000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8163" y="1746846"/>
            <a:ext cx="5937985" cy="333515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IBM Plex Sans Thin" panose="020B0203050203000203" pitchFamily="34" charset="0"/>
              </a:rPr>
              <a:t>Наша Гимназия 17 - одна из лучших школ города.  Прежде всего, это заслуга наших учителей и учеников. В каждом ребенке заложены уникальные способности и таланты, неиссякаемый потенциал, энергия и сила. Наши учителя помогают своим ученикам раскрыться и найти призвание в жизни. Они учат их стараться и трудиться, </a:t>
            </a:r>
            <a:r>
              <a:rPr lang="ru-RU" dirty="0" smtClean="0">
                <a:solidFill>
                  <a:schemeClr val="bg1"/>
                </a:solidFill>
                <a:latin typeface="IBM Plex Sans Thin" panose="020B0203050203000203" pitchFamily="34" charset="0"/>
              </a:rPr>
              <a:t>и, </a:t>
            </a:r>
            <a:r>
              <a:rPr lang="ru-RU" dirty="0">
                <a:solidFill>
                  <a:schemeClr val="bg1"/>
                </a:solidFill>
                <a:latin typeface="IBM Plex Sans Thin" panose="020B0203050203000203" pitchFamily="34" charset="0"/>
              </a:rPr>
              <a:t>конечно же,  вместе радоваться успехам.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433059"/>
            <a:ext cx="614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  <a:latin typeface="IBM Plex Sans" panose="020B0503050203000203" pitchFamily="34" charset="0"/>
              </a:rPr>
              <a:t>В. А.  Герасимова </a:t>
            </a:r>
            <a:r>
              <a:rPr lang="ru-RU" sz="28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ru-RU" sz="28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Директор </a:t>
            </a:r>
            <a:r>
              <a:rPr lang="ru-RU" sz="2800" b="1" dirty="0">
                <a:solidFill>
                  <a:srgbClr val="F58220"/>
                </a:solidFill>
                <a:latin typeface="IBM Plex Sans" panose="020B0503050203000203" pitchFamily="34" charset="0"/>
              </a:rPr>
              <a:t>МБОУ «Гимназия № </a:t>
            </a:r>
            <a:r>
              <a:rPr lang="ru-RU" sz="28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17»</a:t>
            </a:r>
            <a:endParaRPr lang="ru-RU" sz="28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8828" r="14179" b="32291"/>
          <a:stretch/>
        </p:blipFill>
        <p:spPr>
          <a:xfrm>
            <a:off x="838200" y="1395785"/>
            <a:ext cx="3854116" cy="3854116"/>
          </a:xfrm>
          <a:prstGeom prst="decagon">
            <a:avLst/>
          </a:prstGeom>
          <a:ln w="57150">
            <a:solidFill>
              <a:srgbClr val="ED7D31"/>
            </a:solidFill>
          </a:ln>
        </p:spPr>
      </p:pic>
    </p:spTree>
    <p:extLst>
      <p:ext uri="{BB962C8B-B14F-4D97-AF65-F5344CB8AC3E}">
        <p14:creationId xmlns:p14="http://schemas.microsoft.com/office/powerpoint/2010/main" val="37501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36" y="3544916"/>
            <a:ext cx="2673480" cy="34354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" y="-217925"/>
            <a:ext cx="6039982" cy="36238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5"/>
          <a:stretch/>
        </p:blipFill>
        <p:spPr>
          <a:xfrm>
            <a:off x="6153716" y="3425549"/>
            <a:ext cx="6038284" cy="367510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" y="3429000"/>
            <a:ext cx="2304065" cy="1727054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17172"/>
          <a:stretch/>
        </p:blipFill>
        <p:spPr>
          <a:xfrm>
            <a:off x="6090821" y="-70255"/>
            <a:ext cx="6101179" cy="3442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9129431" y="169167"/>
            <a:ext cx="4019034" cy="338554"/>
          </a:xfrm>
          <a:prstGeom prst="roundRect">
            <a:avLst/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29431" y="169167"/>
            <a:ext cx="2893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</a:rPr>
              <a:t>Семейный клуб </a:t>
            </a:r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  <a:hlinkClick r:id="rId7"/>
              </a:rPr>
              <a:t>«Мы вместе»</a:t>
            </a:r>
            <a:endParaRPr lang="ru-RU" sz="1600" b="1" dirty="0">
              <a:solidFill>
                <a:schemeClr val="bg1"/>
              </a:solidFill>
              <a:latin typeface="IBM Plex Sans Thin" panose="020B0203050203000203" pitchFamily="34" charset="0"/>
            </a:endParaRPr>
          </a:p>
        </p:txBody>
      </p:sp>
      <p:pic>
        <p:nvPicPr>
          <p:cNvPr id="1026" name="Picture 2" descr="Файл:YouTube full-color icon (2017).svg — Википедия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63" y="169167"/>
            <a:ext cx="589174" cy="41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31" y="3425549"/>
            <a:ext cx="2466547" cy="34380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9160"/>
            <a:ext cx="2378873" cy="1678839"/>
          </a:xfrm>
          <a:prstGeom prst="rect">
            <a:avLst/>
          </a:prstGeom>
        </p:spPr>
      </p:pic>
      <p:sp>
        <p:nvSpPr>
          <p:cNvPr id="11" name="Десятиугольник 10"/>
          <p:cNvSpPr/>
          <p:nvPr/>
        </p:nvSpPr>
        <p:spPr>
          <a:xfrm>
            <a:off x="5203665" y="2523173"/>
            <a:ext cx="1731523" cy="1731523"/>
          </a:xfrm>
          <a:prstGeom prst="decagon">
            <a:avLst/>
          </a:prstGeom>
          <a:solidFill>
            <a:srgbClr val="F5822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894" y="2726154"/>
            <a:ext cx="2036745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ВНЕУРОЧНАЯ </a:t>
            </a:r>
            <a:r>
              <a:rPr lang="ru-RU" sz="16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ДЕЯТЕЛЬНОСТЬ</a:t>
            </a:r>
            <a:endParaRPr lang="ru-RU" sz="16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79" y="-157784"/>
            <a:ext cx="6191345" cy="82551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70" y="-11744"/>
            <a:ext cx="6317383" cy="35535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60" y="3453874"/>
            <a:ext cx="6123734" cy="344460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6065370" y="4248358"/>
            <a:ext cx="30630" cy="35016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-836580" y="5953328"/>
            <a:ext cx="4338536" cy="758756"/>
          </a:xfrm>
          <a:prstGeom prst="roundRect">
            <a:avLst/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3"/>
          <p:cNvSpPr>
            <a:spLocks noGrp="1"/>
          </p:cNvSpPr>
          <p:nvPr>
            <p:ph type="body" idx="1"/>
          </p:nvPr>
        </p:nvSpPr>
        <p:spPr>
          <a:xfrm>
            <a:off x="-833735" y="5474688"/>
            <a:ext cx="5157787" cy="1175039"/>
          </a:xfrm>
        </p:spPr>
        <p:txBody>
          <a:bodyPr>
            <a:normAutofit/>
          </a:bodyPr>
          <a:lstStyle/>
          <a:p>
            <a:pPr algn="ctr">
              <a:lnSpc>
                <a:spcPts val="1300"/>
              </a:lnSpc>
            </a:pPr>
            <a:r>
              <a:rPr lang="ru-RU" sz="1600" dirty="0" smtClean="0">
                <a:solidFill>
                  <a:schemeClr val="bg1"/>
                </a:solidFill>
                <a:latin typeface="IBM Plex Sans Thin" panose="020B0203050203000203" pitchFamily="34" charset="0"/>
              </a:rPr>
              <a:t>Клуб </a:t>
            </a:r>
            <a:r>
              <a:rPr lang="ru-RU" sz="1600" dirty="0">
                <a:solidFill>
                  <a:schemeClr val="bg1"/>
                </a:solidFill>
                <a:latin typeface="IBM Plex Sans Thin" panose="020B0203050203000203" pitchFamily="34" charset="0"/>
              </a:rPr>
              <a:t>интернациональной дружбы </a:t>
            </a:r>
          </a:p>
          <a:p>
            <a:pPr algn="ctr">
              <a:lnSpc>
                <a:spcPts val="1300"/>
              </a:lnSpc>
            </a:pPr>
            <a:r>
              <a:rPr lang="ru-RU" sz="1600" dirty="0">
                <a:solidFill>
                  <a:schemeClr val="bg1"/>
                </a:solidFill>
                <a:latin typeface="IBM Plex Sans Thin" panose="020B0203050203000203" pitchFamily="34" charset="0"/>
              </a:rPr>
              <a:t>им. </a:t>
            </a:r>
            <a:r>
              <a:rPr lang="ru-RU" sz="1600" dirty="0" err="1">
                <a:solidFill>
                  <a:schemeClr val="bg1"/>
                </a:solidFill>
                <a:latin typeface="IBM Plex Sans Thin" panose="020B0203050203000203" pitchFamily="34" charset="0"/>
              </a:rPr>
              <a:t>Антониуса</a:t>
            </a:r>
            <a:r>
              <a:rPr lang="ru-RU" sz="1600" dirty="0">
                <a:solidFill>
                  <a:schemeClr val="bg1"/>
                </a:solidFill>
                <a:latin typeface="IBM Plex Sans Thin" panose="020B0203050203000203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IBM Plex Sans Thin" panose="020B0203050203000203" pitchFamily="34" charset="0"/>
              </a:rPr>
              <a:t>Гунавана</a:t>
            </a:r>
            <a:r>
              <a:rPr lang="ru-RU" sz="1600" dirty="0">
                <a:solidFill>
                  <a:schemeClr val="bg1"/>
                </a:solidFill>
                <a:latin typeface="IBM Plex Sans Thin" panose="020B0203050203000203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IBM Plex Sans Thin" panose="020B0203050203000203" pitchFamily="34" charset="0"/>
              </a:rPr>
              <a:t>Агунга</a:t>
            </a:r>
            <a:endParaRPr lang="ru-RU" sz="1600" dirty="0">
              <a:solidFill>
                <a:schemeClr val="bg1"/>
              </a:solidFill>
              <a:latin typeface="IBM Plex Sans Thin" panose="020B020305020300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095275" y="2079824"/>
            <a:ext cx="523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https://disk.yandex.com/i/5Amo3EUlSn8gNQ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6065370" y="-690678"/>
            <a:ext cx="30630" cy="35016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778922" y="3429000"/>
            <a:ext cx="631635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Десятиугольник 10"/>
          <p:cNvSpPr/>
          <p:nvPr/>
        </p:nvSpPr>
        <p:spPr>
          <a:xfrm>
            <a:off x="5203665" y="2523173"/>
            <a:ext cx="1731523" cy="1731523"/>
          </a:xfrm>
          <a:prstGeom prst="decagon">
            <a:avLst/>
          </a:prstGeom>
          <a:solidFill>
            <a:srgbClr val="F5822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894" y="2726154"/>
            <a:ext cx="2036745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ВНЕУРОЧНАЯ </a:t>
            </a:r>
            <a:r>
              <a:rPr lang="ru-RU" sz="16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ДЕЯТЕЛЬНОСТЬ</a:t>
            </a:r>
            <a:endParaRPr lang="ru-RU" sz="16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-241299" y="3327018"/>
            <a:ext cx="1028699" cy="119741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-1245238" y="4262670"/>
            <a:ext cx="9779638" cy="3651918"/>
          </a:xfrm>
          <a:prstGeom prst="roundRect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есятиугольник 2"/>
          <p:cNvSpPr/>
          <p:nvPr/>
        </p:nvSpPr>
        <p:spPr>
          <a:xfrm>
            <a:off x="6562421" y="820307"/>
            <a:ext cx="6895178" cy="6895178"/>
          </a:xfrm>
          <a:prstGeom prst="decagon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30008" y="365125"/>
            <a:ext cx="5257801" cy="154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Gilroy ExtraBold" panose="00000900000000000000" pitchFamily="50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78382" y="603129"/>
            <a:ext cx="83468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Российское движение </a:t>
            </a: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ш</a:t>
            </a:r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кольников (РДШ)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2077" y="4524433"/>
            <a:ext cx="39465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Гимназия 17 принимает активное участие в проектах РДШ (Шеф в школе, Орлята России, </a:t>
            </a:r>
            <a:r>
              <a:rPr lang="ru-RU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Экологика</a:t>
            </a:r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и др.). </a:t>
            </a:r>
          </a:p>
          <a:p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  <a:p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В </a:t>
            </a:r>
            <a:r>
              <a:rPr lang="ru-RU" dirty="0">
                <a:solidFill>
                  <a:srgbClr val="F58220"/>
                </a:solidFill>
                <a:latin typeface="IBM Plex Sans" panose="020B0503050203000203" pitchFamily="34" charset="0"/>
              </a:rPr>
              <a:t>проектах принимают участие школьники, педагоги и родители</a:t>
            </a:r>
          </a:p>
          <a:p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2353" y="2420499"/>
            <a:ext cx="3531347" cy="1066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58220"/>
                </a:solidFill>
              </a:rPr>
              <a:t>С нашими проектами можно ознакомиться по ссылке</a:t>
            </a:r>
            <a:endParaRPr lang="en-US" dirty="0" smtClean="0">
              <a:solidFill>
                <a:srgbClr val="F58220"/>
              </a:solidFill>
            </a:endParaRPr>
          </a:p>
          <a:p>
            <a:pPr algn="ctr"/>
            <a:r>
              <a:rPr lang="en-US" dirty="0">
                <a:hlinkClick r:id="rId3"/>
              </a:rPr>
              <a:t>https://vk.com/club202946357</a:t>
            </a:r>
            <a:endParaRPr lang="ru-RU" dirty="0">
              <a:solidFill>
                <a:srgbClr val="F5822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2798" t="4491" r="23877"/>
          <a:stretch/>
        </p:blipFill>
        <p:spPr>
          <a:xfrm>
            <a:off x="196664" y="4524433"/>
            <a:ext cx="2413000" cy="2340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33529" t="21820" r="40193" b="32472"/>
          <a:stretch/>
        </p:blipFill>
        <p:spPr>
          <a:xfrm>
            <a:off x="8549110" y="1282197"/>
            <a:ext cx="2985986" cy="2813263"/>
          </a:xfrm>
          <a:prstGeom prst="rect">
            <a:avLst/>
          </a:prstGeom>
        </p:spPr>
      </p:pic>
      <p:pic>
        <p:nvPicPr>
          <p:cNvPr id="2050" name="Picture 2" descr="Файл:Ehmblema rdsh.png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4023738"/>
            <a:ext cx="2348231" cy="27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 flipH="1">
            <a:off x="4101016" y="2166696"/>
            <a:ext cx="3247807" cy="39645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4101016" y="3429000"/>
            <a:ext cx="2679364" cy="83367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0" y="-63137"/>
            <a:ext cx="808148" cy="269066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lbert Einstein PNG Transparent Images | PNG 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85" y="1647461"/>
            <a:ext cx="2198034" cy="28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-1011678" y="4388541"/>
            <a:ext cx="4298299" cy="930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1011678" y="5468886"/>
            <a:ext cx="4791498" cy="930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-1011677" y="3658941"/>
            <a:ext cx="4056998" cy="6106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-1011677" y="2872462"/>
            <a:ext cx="4298300" cy="614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-1011678" y="1800433"/>
            <a:ext cx="4863831" cy="923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342919" y="1104212"/>
            <a:ext cx="14620084" cy="1462008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315470" y="3813519"/>
            <a:ext cx="7725542" cy="772554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999928" y="5596557"/>
            <a:ext cx="4648200" cy="4648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5422" y="1800434"/>
            <a:ext cx="352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Чемпионат «</a:t>
            </a:r>
            <a:r>
              <a:rPr lang="ru-RU" b="1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Абилимпикс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» для людей с ограниченными возможностями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356" y="620799"/>
            <a:ext cx="4240228" cy="694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ПРОФОРИЕНТАЦИЯ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5422" y="3623257"/>
            <a:ext cx="3137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Профориентационные</a:t>
            </a:r>
            <a:endParaRPr lang="ru-RU" b="1" dirty="0" smtClean="0">
              <a:solidFill>
                <a:srgbClr val="F58220"/>
              </a:solidFill>
              <a:latin typeface="IBM Plex Sans" panose="020B0503050203000203" pitchFamily="34" charset="0"/>
            </a:endParaRPr>
          </a:p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уроки</a:t>
            </a:r>
            <a:endParaRPr lang="ru-RU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5422" y="2850345"/>
            <a:ext cx="2984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Посещение </a:t>
            </a:r>
            <a:r>
              <a:rPr lang="ru-RU" b="1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Технограда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</a:t>
            </a:r>
          </a:p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ВДНХ</a:t>
            </a:r>
            <a:endParaRPr lang="ru-RU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5422" y="5446082"/>
            <a:ext cx="3137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Профессиональные пробы</a:t>
            </a:r>
          </a:p>
          <a:p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МГОТУ</a:t>
            </a:r>
            <a:endParaRPr lang="ru-RU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5422" y="4396169"/>
            <a:ext cx="281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58220"/>
                </a:solidFill>
                <a:latin typeface="IBM Plex Sans" panose="020B0503050203000203" pitchFamily="34" charset="0"/>
              </a:rPr>
              <a:t>Знакомство с </a:t>
            </a:r>
            <a:r>
              <a:rPr lang="ru-RU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профессиями биолога, технолога, фотографа</a:t>
            </a:r>
            <a:endParaRPr lang="ru-RU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" t="8999" r="488" b="34751"/>
          <a:stretch/>
        </p:blipFill>
        <p:spPr>
          <a:xfrm rot="295019">
            <a:off x="8942941" y="126398"/>
            <a:ext cx="1863735" cy="1863735"/>
          </a:xfrm>
          <a:prstGeom prst="decagon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 rot="21106719">
            <a:off x="9822803" y="5514724"/>
            <a:ext cx="1200303" cy="1200303"/>
          </a:xfrm>
          <a:prstGeom prst="decagon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" b="17518"/>
          <a:stretch/>
        </p:blipFill>
        <p:spPr>
          <a:xfrm>
            <a:off x="3716486" y="968044"/>
            <a:ext cx="5033722" cy="5033722"/>
          </a:xfrm>
          <a:prstGeom prst="decagon">
            <a:avLst/>
          </a:prstGeom>
          <a:ln w="28575">
            <a:solidFill>
              <a:schemeClr val="bg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rot="21221644">
            <a:off x="9105879" y="2592739"/>
            <a:ext cx="2743047" cy="2743047"/>
          </a:xfrm>
          <a:prstGeom prst="decagon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00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-492960" y="1514732"/>
            <a:ext cx="7205045" cy="3524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492960" y="2084558"/>
            <a:ext cx="5888060" cy="3865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30008" y="365125"/>
            <a:ext cx="5257801" cy="1540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Gilroy ExtraBold" panose="00000900000000000000" pitchFamily="50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858759" y="397978"/>
            <a:ext cx="7754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БИЛЕТ В БУДУЩЕЕ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382" y="2101737"/>
            <a:ext cx="5221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Рассказ родителей о своих профессиях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381" y="1462545"/>
            <a:ext cx="7140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Профориентационные</a:t>
            </a:r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беседы родителей с учениками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025319" y="251743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881" r="28966"/>
          <a:stretch/>
        </p:blipFill>
        <p:spPr>
          <a:xfrm rot="5400000">
            <a:off x="264589" y="3380570"/>
            <a:ext cx="3611173" cy="3859579"/>
          </a:xfrm>
          <a:prstGeom prst="decagon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67399" y="5511800"/>
            <a:ext cx="58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26" name="Picture 2" descr="Проект “Билет в будущее” | МБОУ СОШ №5 – Королё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04" y="5054689"/>
            <a:ext cx="1943192" cy="14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20969"/>
          <a:stretch/>
        </p:blipFill>
        <p:spPr>
          <a:xfrm>
            <a:off x="8598467" y="297996"/>
            <a:ext cx="3437893" cy="3437893"/>
          </a:xfrm>
          <a:prstGeom prst="decagon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-492961" y="2628850"/>
            <a:ext cx="5668075" cy="6635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8382" y="2646029"/>
            <a:ext cx="5221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58220"/>
                </a:solidFill>
              </a:rPr>
              <a:t>Посещение места работы родителей (сварщик, волонтер, </a:t>
            </a:r>
            <a:r>
              <a:rPr lang="en-US" dirty="0" err="1">
                <a:solidFill>
                  <a:srgbClr val="F58220"/>
                </a:solidFill>
              </a:rPr>
              <a:t>smm</a:t>
            </a:r>
            <a:r>
              <a:rPr lang="en-US" dirty="0">
                <a:solidFill>
                  <a:srgbClr val="F58220"/>
                </a:solidFill>
              </a:rPr>
              <a:t>- </a:t>
            </a:r>
            <a:r>
              <a:rPr lang="ru-RU" dirty="0">
                <a:solidFill>
                  <a:srgbClr val="F58220"/>
                </a:solidFill>
              </a:rPr>
              <a:t>менеджер</a:t>
            </a:r>
            <a:r>
              <a:rPr lang="en-US" dirty="0">
                <a:solidFill>
                  <a:srgbClr val="F58220"/>
                </a:solidFill>
              </a:rPr>
              <a:t>, </a:t>
            </a:r>
            <a:r>
              <a:rPr lang="ru-RU" dirty="0">
                <a:solidFill>
                  <a:srgbClr val="F58220"/>
                </a:solidFill>
              </a:rPr>
              <a:t>криминалист)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-559" r="22553"/>
          <a:stretch/>
        </p:blipFill>
        <p:spPr>
          <a:xfrm rot="5400000">
            <a:off x="4877966" y="2286265"/>
            <a:ext cx="4419330" cy="4598038"/>
          </a:xfrm>
          <a:prstGeom prst="decagon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98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408562" y="3059152"/>
            <a:ext cx="13287983" cy="80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Лариса\Desktop\музей\IMG_20160315_121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321" y="3862074"/>
            <a:ext cx="4098121" cy="29959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19382" y="3045155"/>
            <a:ext cx="9153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rPr>
              <a:t>ШКОЛЬНЫЕ МУЗЕИ</a:t>
            </a:r>
            <a:endParaRPr lang="ru-RU" sz="4400" dirty="0">
              <a:solidFill>
                <a:srgbClr val="F58220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pic>
        <p:nvPicPr>
          <p:cNvPr id="6" name="Picture 10" descr="http://moycow16.ucoz.ru/i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1932"/>
            <a:ext cx="4040372" cy="30302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836068"/>
            <a:ext cx="4040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Музей </a:t>
            </a:r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Дважды 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Краснознамённого Балтийского </a:t>
            </a:r>
            <a:r>
              <a:rPr lang="ru-RU" sz="2800" b="1" dirty="0" smtClean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флота</a:t>
            </a:r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</a:br>
            <a:endParaRPr lang="ru-RU" sz="2800" b="1" dirty="0">
              <a:solidFill>
                <a:schemeClr val="bg1"/>
              </a:solidFill>
              <a:latin typeface="IBM Plex Sans Light" panose="020B0403050203000203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9491" y="1032824"/>
            <a:ext cx="319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Музей космонавтики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38997" y="5015854"/>
            <a:ext cx="345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rPr>
              <a:t>Музей боевой славы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4" b="11056"/>
          <a:stretch/>
        </p:blipFill>
        <p:spPr>
          <a:xfrm>
            <a:off x="4056874" y="-25400"/>
            <a:ext cx="4020502" cy="30845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Равнобедренный треугольник 19"/>
          <p:cNvSpPr/>
          <p:nvPr/>
        </p:nvSpPr>
        <p:spPr>
          <a:xfrm>
            <a:off x="9887212" y="2558223"/>
            <a:ext cx="580339" cy="5002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730017" y="2558223"/>
            <a:ext cx="580339" cy="5002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0800000">
            <a:off x="5776956" y="3851932"/>
            <a:ext cx="580339" cy="5002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гнутая вправо стрелка 12">
            <a:hlinkClick r:id="rId5" action="ppaction://hlinksldjump"/>
          </p:cNvPr>
          <p:cNvSpPr/>
          <p:nvPr/>
        </p:nvSpPr>
        <p:spPr>
          <a:xfrm>
            <a:off x="11415974" y="61645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-1245140" y="1710101"/>
            <a:ext cx="6902246" cy="12417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0481" y="3100886"/>
            <a:ext cx="2505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250 посадочных мест в обеденном зале</a:t>
            </a:r>
            <a:endParaRPr lang="ru-RU" sz="20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80729" y="384538"/>
            <a:ext cx="7754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ШКОЛЬНОЕ ПИТАНИЕ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9" y="1843838"/>
            <a:ext cx="22252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58220"/>
                </a:solidFill>
                <a:latin typeface="IBM Plex Sans" panose="020B0503050203000203" pitchFamily="34" charset="0"/>
              </a:rPr>
              <a:t>85%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46143" y="2021427"/>
            <a:ext cx="347476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400" dirty="0" smtClean="0">
                <a:solidFill>
                  <a:srgbClr val="F58220"/>
                </a:solidFill>
                <a:latin typeface="IBM Plex Sans Light" panose="020B0403050203000203" pitchFamily="34" charset="0"/>
              </a:rPr>
              <a:t>учеников </a:t>
            </a:r>
            <a:r>
              <a:rPr lang="ru-RU" sz="2400" dirty="0">
                <a:solidFill>
                  <a:srgbClr val="F58220"/>
                </a:solidFill>
                <a:latin typeface="IBM Plex Sans Light" panose="020B0403050203000203" pitchFamily="34" charset="0"/>
              </a:rPr>
              <a:t>питаются </a:t>
            </a:r>
            <a:endParaRPr lang="ru-RU" sz="2400" dirty="0" smtClean="0">
              <a:solidFill>
                <a:srgbClr val="F58220"/>
              </a:solidFill>
              <a:latin typeface="IBM Plex Sans Light" panose="020B0403050203000203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400" dirty="0" smtClean="0">
                <a:solidFill>
                  <a:srgbClr val="F58220"/>
                </a:solidFill>
                <a:latin typeface="IBM Plex Sans Light" panose="020B0403050203000203" pitchFamily="34" charset="0"/>
              </a:rPr>
              <a:t>в </a:t>
            </a:r>
            <a:r>
              <a:rPr lang="ru-RU" sz="2400" dirty="0">
                <a:solidFill>
                  <a:srgbClr val="F58220"/>
                </a:solidFill>
                <a:latin typeface="IBM Plex Sans Light" panose="020B0403050203000203" pitchFamily="34" charset="0"/>
              </a:rPr>
              <a:t>школьной столовой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3490" y="3111724"/>
            <a:ext cx="300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Регулярные внеурочные занятия </a:t>
            </a:r>
            <a:r>
              <a:rPr lang="ru-RU" sz="2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«</a:t>
            </a:r>
            <a:r>
              <a:rPr lang="ru-RU" sz="2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Разговор о правильном питании</a:t>
            </a:r>
            <a:r>
              <a:rPr lang="ru-RU" sz="2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8" t="-4239" r="14934" b="4239"/>
          <a:stretch/>
        </p:blipFill>
        <p:spPr>
          <a:xfrm>
            <a:off x="6327964" y="557004"/>
            <a:ext cx="5743992" cy="5743992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-692"/>
          <a:stretch/>
        </p:blipFill>
        <p:spPr>
          <a:xfrm>
            <a:off x="441769" y="4277397"/>
            <a:ext cx="2422580" cy="2422580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309067" y="4228208"/>
            <a:ext cx="2422390" cy="2422390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86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-192271" y="1631452"/>
            <a:ext cx="4824513" cy="1512730"/>
          </a:xfrm>
          <a:prstGeom prst="round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664074" y="1853749"/>
            <a:ext cx="3033772" cy="3033772"/>
          </a:xfrm>
          <a:prstGeom prst="ellips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137640" y="362420"/>
            <a:ext cx="2673668" cy="2673668"/>
          </a:xfrm>
          <a:prstGeom prst="decagon">
            <a:avLst/>
          </a:prstGeom>
          <a:ln w="38100">
            <a:solidFill>
              <a:srgbClr val="ED7D3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87" y="2576750"/>
            <a:ext cx="1457747" cy="1457747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47473" y="384538"/>
            <a:ext cx="2490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СПОРТ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28490" y="1759187"/>
            <a:ext cx="2102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BM Plex Sans Thin" panose="020B0203050203000203" pitchFamily="34" charset="0"/>
              </a:rPr>
              <a:t>человек ежегодно сдают ГТО</a:t>
            </a:r>
            <a:endParaRPr lang="ru-RU" sz="2400" b="1" dirty="0">
              <a:solidFill>
                <a:schemeClr val="bg1"/>
              </a:solidFill>
              <a:latin typeface="IBM Plex Sans Thin" panose="020B020305020300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056" y="1461507"/>
            <a:ext cx="283923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chemeClr val="bg1"/>
                </a:solidFill>
                <a:latin typeface="IBM Plex Sans" panose="020B0503050203000203" pitchFamily="34" charset="0"/>
              </a:rPr>
              <a:t>300</a:t>
            </a:r>
            <a:endParaRPr lang="ru-RU" sz="115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7473" y="3415808"/>
            <a:ext cx="4199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58220"/>
                </a:solidFill>
                <a:latin typeface="IBM Plex Sans Light" panose="020B0403050203000203" pitchFamily="34" charset="0"/>
              </a:rPr>
              <a:t>Наши ребята - победители и призеры зональных и областных первенств по мини-футболу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7473" y="4591235"/>
            <a:ext cx="4299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58220"/>
                </a:solidFill>
                <a:latin typeface="IBM Plex Sans Light" panose="020B0403050203000203" pitchFamily="34" charset="0"/>
              </a:rPr>
              <a:t>В </a:t>
            </a:r>
            <a:r>
              <a:rPr lang="ru-RU" dirty="0" smtClean="0">
                <a:solidFill>
                  <a:srgbClr val="F58220"/>
                </a:solidFill>
                <a:latin typeface="IBM Plex Sans Light" panose="020B0403050203000203" pitchFamily="34" charset="0"/>
              </a:rPr>
              <a:t>гимназии работают </a:t>
            </a:r>
            <a:r>
              <a:rPr lang="ru-RU" dirty="0">
                <a:solidFill>
                  <a:srgbClr val="F58220"/>
                </a:solidFill>
                <a:latin typeface="IBM Plex Sans Light" panose="020B0403050203000203" pitchFamily="34" charset="0"/>
              </a:rPr>
              <a:t>спортивные секции по волейболу, баскетболу, футболу и мини-футболу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7473" y="5766663"/>
            <a:ext cx="4299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58220"/>
                </a:solidFill>
                <a:latin typeface="IBM Plex Sans Light" panose="020B0403050203000203" pitchFamily="34" charset="0"/>
              </a:rPr>
              <a:t>Занятия в школьном бассейне</a:t>
            </a:r>
            <a:endParaRPr lang="ru-RU" dirty="0">
              <a:solidFill>
                <a:srgbClr val="F58220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8" name="Выгнутая вправо стрелка 17">
            <a:hlinkClick r:id="rId4" action="ppaction://hlinksldjump"/>
          </p:cNvPr>
          <p:cNvSpPr/>
          <p:nvPr/>
        </p:nvSpPr>
        <p:spPr>
          <a:xfrm>
            <a:off x="11647537" y="62407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-1074" r="9279" b="1074"/>
          <a:stretch/>
        </p:blipFill>
        <p:spPr>
          <a:xfrm>
            <a:off x="5075729" y="3877473"/>
            <a:ext cx="2706433" cy="2706433"/>
          </a:xfrm>
          <a:prstGeom prst="decagon">
            <a:avLst/>
          </a:prstGeom>
          <a:ln w="38100">
            <a:solidFill>
              <a:srgbClr val="ED7D3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000"/>
          <a:stretch/>
        </p:blipFill>
        <p:spPr>
          <a:xfrm>
            <a:off x="8851619" y="325767"/>
            <a:ext cx="2795918" cy="2795918"/>
          </a:xfrm>
          <a:prstGeom prst="decagon">
            <a:avLst/>
          </a:prstGeom>
          <a:ln w="38100">
            <a:solidFill>
              <a:srgbClr val="ED7D3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>
          <a:xfrm>
            <a:off x="8612474" y="3935607"/>
            <a:ext cx="2791191" cy="2791191"/>
          </a:xfrm>
          <a:prstGeom prst="decagon">
            <a:avLst/>
          </a:prstGeom>
          <a:ln w="38100">
            <a:solidFill>
              <a:srgbClr val="ED7D31"/>
            </a:solidFill>
          </a:ln>
        </p:spPr>
      </p:pic>
    </p:spTree>
    <p:extLst>
      <p:ext uri="{BB962C8B-B14F-4D97-AF65-F5344CB8AC3E}">
        <p14:creationId xmlns:p14="http://schemas.microsoft.com/office/powerpoint/2010/main" val="268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/>
          <a:stretch/>
        </p:blipFill>
        <p:spPr>
          <a:xfrm>
            <a:off x="-348490" y="3429000"/>
            <a:ext cx="6658495" cy="46644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6096000" y="-82957"/>
            <a:ext cx="6219220" cy="359491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b="9362"/>
          <a:stretch/>
        </p:blipFill>
        <p:spPr>
          <a:xfrm>
            <a:off x="-261515" y="1"/>
            <a:ext cx="6357515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1" y="3429000"/>
            <a:ext cx="6219220" cy="466441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3514242"/>
            <a:ext cx="12207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-796925" y="3405727"/>
            <a:ext cx="13617980" cy="369333"/>
          </a:xfrm>
          <a:prstGeom prst="roundRect">
            <a:avLst/>
          </a:prstGeom>
          <a:solidFill>
            <a:srgbClr val="ED7D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29814" y="3405728"/>
            <a:ext cx="9626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4 место на первенстве РФ по мини-футболу среди девушек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15426" y="169167"/>
            <a:ext cx="4019034" cy="338554"/>
          </a:xfrm>
          <a:prstGeom prst="roundRect">
            <a:avLst/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15426" y="169167"/>
            <a:ext cx="3307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IBM Plex Sans Thin" panose="020B0203050203000203" pitchFamily="34" charset="0"/>
              </a:rPr>
              <a:t>ШКОЛЬНЫЙ СПОРТИВНЫЙ КЛУБ</a:t>
            </a:r>
          </a:p>
        </p:txBody>
      </p:sp>
    </p:spTree>
    <p:extLst>
      <p:ext uri="{BB962C8B-B14F-4D97-AF65-F5344CB8AC3E}">
        <p14:creationId xmlns:p14="http://schemas.microsoft.com/office/powerpoint/2010/main" val="7248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/>
          <a:stretch/>
        </p:blipFill>
        <p:spPr bwMode="auto">
          <a:xfrm>
            <a:off x="7393021" y="2655571"/>
            <a:ext cx="4974076" cy="4202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56" y="-2555730"/>
            <a:ext cx="10515600" cy="13255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375" y="-2385031"/>
            <a:ext cx="7953390" cy="1804266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4338" y="3051313"/>
            <a:ext cx="97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82252" cy="3420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1650" y="982406"/>
            <a:ext cx="2328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BM Plex Sans Light" panose="020B0403050203000203" pitchFamily="34" charset="0"/>
              </a:rPr>
              <a:t>«ГАЗАКАДЕМИЯ» </a:t>
            </a:r>
            <a:r>
              <a:rPr lang="ru-RU" sz="1600" dirty="0" err="1">
                <a:solidFill>
                  <a:schemeClr val="bg1"/>
                </a:solidFill>
                <a:latin typeface="IBM Plex Sans Light" panose="020B0403050203000203" pitchFamily="34" charset="0"/>
              </a:rPr>
              <a:t>профориентационный</a:t>
            </a:r>
            <a:r>
              <a:rPr lang="ru-RU" sz="1600" dirty="0">
                <a:solidFill>
                  <a:schemeClr val="bg1"/>
                </a:solidFill>
                <a:latin typeface="IBM Plex Sans Light" panose="020B0403050203000203" pitchFamily="34" charset="0"/>
              </a:rPr>
              <a:t> обучающий портал АО «МОСОБЛГАЗ»</a:t>
            </a:r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4670865" y="1971110"/>
            <a:ext cx="2198453" cy="580764"/>
          </a:xfrm>
          <a:prstGeom prst="rightArrow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31650" y="4361559"/>
            <a:ext cx="23286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BM Plex Sans Light" panose="020B0403050203000203" pitchFamily="34" charset="0"/>
              </a:rPr>
              <a:t>Отряд ЮИД (юный инспектор движения) занимается активной пропагандой правил дорожного движения среди детей и </a:t>
            </a:r>
            <a:r>
              <a:rPr lang="ru-RU" sz="16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подростков. </a:t>
            </a:r>
            <a:endParaRPr lang="ru-RU" sz="16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931650" y="6098850"/>
            <a:ext cx="2461371" cy="558131"/>
          </a:xfrm>
          <a:prstGeom prst="rightArrow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206230" y="3167390"/>
            <a:ext cx="15164941" cy="464354"/>
          </a:xfrm>
          <a:prstGeom prst="rect">
            <a:avLst/>
          </a:prstGeom>
          <a:solidFill>
            <a:schemeClr val="bg1"/>
          </a:solidFill>
          <a:ln w="381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87732" y="3167390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БЕЗОПАСНОСТЬ</a:t>
            </a:r>
            <a:endParaRPr lang="ru-RU" sz="2800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Выгнутая вправо стрелка 14">
            <a:hlinkClick r:id="rId4" action="ppaction://hlinksldjump"/>
          </p:cNvPr>
          <p:cNvSpPr/>
          <p:nvPr/>
        </p:nvSpPr>
        <p:spPr>
          <a:xfrm>
            <a:off x="11415974" y="61645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9" y="4014738"/>
            <a:ext cx="4376254" cy="23631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753"/>
          <a:stretch/>
        </p:blipFill>
        <p:spPr>
          <a:xfrm>
            <a:off x="7409793" y="7882"/>
            <a:ext cx="5371748" cy="31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-389106" y="242942"/>
            <a:ext cx="5389123" cy="707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r="2500" b="7896"/>
          <a:stretch/>
        </p:blipFill>
        <p:spPr>
          <a:xfrm>
            <a:off x="6111708" y="3385739"/>
            <a:ext cx="6149432" cy="3477127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 b="18791"/>
          <a:stretch/>
        </p:blipFill>
        <p:spPr>
          <a:xfrm>
            <a:off x="6111707" y="-48128"/>
            <a:ext cx="6096000" cy="346509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111707" y="3416967"/>
            <a:ext cx="609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111707" y="-48128"/>
            <a:ext cx="0" cy="71347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6501" y="242942"/>
            <a:ext cx="4523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ED7D31"/>
                </a:solidFill>
                <a:latin typeface="IBM Plex Sans" panose="020B0503050203000203" pitchFamily="34" charset="0"/>
              </a:rPr>
              <a:t>НАШ КОЛЛЕКТИВ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41310" y="1743460"/>
            <a:ext cx="4036373" cy="1564460"/>
            <a:chOff x="809763" y="3557228"/>
            <a:chExt cx="4036373" cy="1564460"/>
          </a:xfrm>
        </p:grpSpPr>
        <p:sp>
          <p:nvSpPr>
            <p:cNvPr id="27" name="Десятиугольник 26"/>
            <p:cNvSpPr/>
            <p:nvPr/>
          </p:nvSpPr>
          <p:spPr>
            <a:xfrm>
              <a:off x="809763" y="3557228"/>
              <a:ext cx="1564460" cy="1564460"/>
            </a:xfrm>
            <a:prstGeom prst="decagon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910088" y="3644792"/>
              <a:ext cx="3936048" cy="1323439"/>
              <a:chOff x="7348287" y="3618086"/>
              <a:chExt cx="3936048" cy="1323439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7348287" y="3618086"/>
                <a:ext cx="1657826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8000" b="1" dirty="0" smtClean="0">
                    <a:solidFill>
                      <a:srgbClr val="ED7D31"/>
                    </a:solidFill>
                    <a:latin typeface="IBM Plex Sans" panose="020B0503050203000203" pitchFamily="34" charset="0"/>
                  </a:rPr>
                  <a:t>69</a:t>
                </a:r>
                <a:r>
                  <a:rPr lang="ru-RU" sz="8000" b="1" dirty="0" smtClean="0">
                    <a:solidFill>
                      <a:schemeClr val="bg1"/>
                    </a:solidFill>
                    <a:latin typeface="IBM Plex Sans" panose="020B0503050203000203" pitchFamily="34" charset="0"/>
                  </a:rPr>
                  <a:t> </a:t>
                </a:r>
                <a:endParaRPr lang="ru-RU" sz="8000" b="1" dirty="0">
                  <a:solidFill>
                    <a:schemeClr val="bg1"/>
                  </a:solidFill>
                  <a:latin typeface="IBM Plex Sans" panose="020B0503050203000203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8812422" y="3885301"/>
                <a:ext cx="247191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solidFill>
                      <a:schemeClr val="bg1"/>
                    </a:solidFill>
                    <a:latin typeface="IBM Plex Sans Light" panose="020B0403050203000203" pitchFamily="34" charset="0"/>
                  </a:rPr>
                  <a:t>учителей высшей квалификационной категории</a:t>
                </a:r>
                <a:endParaRPr lang="ru-RU" sz="1600" dirty="0"/>
              </a:p>
            </p:txBody>
          </p:sp>
        </p:grpSp>
      </p:grpSp>
      <p:sp>
        <p:nvSpPr>
          <p:cNvPr id="31" name="Десятиугольник 30"/>
          <p:cNvSpPr/>
          <p:nvPr/>
        </p:nvSpPr>
        <p:spPr>
          <a:xfrm>
            <a:off x="341310" y="3708372"/>
            <a:ext cx="1564460" cy="1564460"/>
          </a:xfrm>
          <a:prstGeom prst="decagon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41635" y="3795936"/>
            <a:ext cx="3936048" cy="1323439"/>
            <a:chOff x="7348287" y="3618086"/>
            <a:chExt cx="3936048" cy="132343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348287" y="3618086"/>
              <a:ext cx="165782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0" b="1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31</a:t>
              </a:r>
              <a:r>
                <a:rPr lang="ru-RU" sz="8000" b="1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 </a:t>
              </a:r>
              <a:endParaRPr lang="ru-RU" sz="8000" b="1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8812422" y="3885301"/>
              <a:ext cx="24719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IBM Plex Sans Light" panose="020B0403050203000203" pitchFamily="34" charset="0"/>
                </a:rPr>
                <a:t>учителей первой квалификационной категории</a:t>
              </a:r>
              <a:endParaRPr lang="ru-RU" sz="1600" dirty="0"/>
            </a:p>
          </p:txBody>
        </p:sp>
      </p:grpSp>
      <p:sp>
        <p:nvSpPr>
          <p:cNvPr id="36" name="Десятиугольник 35"/>
          <p:cNvSpPr/>
          <p:nvPr/>
        </p:nvSpPr>
        <p:spPr>
          <a:xfrm>
            <a:off x="4046193" y="2307555"/>
            <a:ext cx="2277005" cy="2277005"/>
          </a:xfrm>
          <a:prstGeom prst="decagon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4239884" y="2610231"/>
            <a:ext cx="2586192" cy="1671651"/>
            <a:chOff x="7445327" y="2889982"/>
            <a:chExt cx="2586192" cy="167165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445327" y="2889982"/>
              <a:ext cx="227337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119</a:t>
              </a:r>
              <a:r>
                <a:rPr lang="ru-RU" sz="8000" b="1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 </a:t>
              </a:r>
              <a:endParaRPr lang="ru-RU" sz="8000" b="1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559606" y="3976858"/>
              <a:ext cx="24719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 smtClean="0">
                  <a:solidFill>
                    <a:srgbClr val="ED7D31"/>
                  </a:solidFill>
                  <a:latin typeface="IBM Plex Sans Light" panose="020B0403050203000203" pitchFamily="34" charset="0"/>
                </a:rPr>
                <a:t>человек</a:t>
              </a:r>
              <a:endParaRPr lang="ru-RU" sz="3200" dirty="0">
                <a:solidFill>
                  <a:srgbClr val="ED7D31"/>
                </a:solidFill>
              </a:endParaRPr>
            </a:p>
          </p:txBody>
        </p:sp>
      </p:grpSp>
      <p:cxnSp>
        <p:nvCxnSpPr>
          <p:cNvPr id="38" name="Прямая соединительная линия 37"/>
          <p:cNvCxnSpPr>
            <a:stCxn id="31" idx="3"/>
            <a:endCxn id="36" idx="4"/>
          </p:cNvCxnSpPr>
          <p:nvPr/>
        </p:nvCxnSpPr>
        <p:spPr>
          <a:xfrm flipV="1">
            <a:off x="1365262" y="4584558"/>
            <a:ext cx="3467617" cy="6882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31" idx="9"/>
            <a:endCxn id="36" idx="5"/>
          </p:cNvCxnSpPr>
          <p:nvPr/>
        </p:nvCxnSpPr>
        <p:spPr>
          <a:xfrm>
            <a:off x="1365262" y="3708374"/>
            <a:ext cx="2898366" cy="4413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27" idx="3"/>
            <a:endCxn id="36" idx="7"/>
          </p:cNvCxnSpPr>
          <p:nvPr/>
        </p:nvCxnSpPr>
        <p:spPr>
          <a:xfrm flipV="1">
            <a:off x="1365262" y="2742426"/>
            <a:ext cx="2898366" cy="5654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27" idx="9"/>
            <a:endCxn id="36" idx="8"/>
          </p:cNvCxnSpPr>
          <p:nvPr/>
        </p:nvCxnSpPr>
        <p:spPr>
          <a:xfrm>
            <a:off x="1365262" y="1743462"/>
            <a:ext cx="3467617" cy="564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endCxn id="36" idx="9"/>
          </p:cNvCxnSpPr>
          <p:nvPr/>
        </p:nvCxnSpPr>
        <p:spPr>
          <a:xfrm flipH="1">
            <a:off x="5536512" y="-48128"/>
            <a:ext cx="559488" cy="23556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36" idx="3"/>
          </p:cNvCxnSpPr>
          <p:nvPr/>
        </p:nvCxnSpPr>
        <p:spPr>
          <a:xfrm>
            <a:off x="5536512" y="4584558"/>
            <a:ext cx="558125" cy="22783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есятиугольник 3"/>
          <p:cNvSpPr/>
          <p:nvPr/>
        </p:nvSpPr>
        <p:spPr>
          <a:xfrm>
            <a:off x="-1345092" y="-1264687"/>
            <a:ext cx="4606229" cy="4606229"/>
          </a:xfrm>
          <a:prstGeom prst="decagon">
            <a:avLst/>
          </a:prstGeom>
          <a:solidFill>
            <a:schemeClr val="bg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5100" y="965978"/>
            <a:ext cx="2515052" cy="708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ШКОЛЬНОЕ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770" y="1358652"/>
            <a:ext cx="2435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rgbClr val="F58220"/>
                </a:solidFill>
                <a:latin typeface="IBM Plex Sans" panose="020B0503050203000203" pitchFamily="34" charset="0"/>
              </a:rPr>
              <a:t>СМИ</a:t>
            </a:r>
            <a:endParaRPr lang="ru-RU" sz="8000" b="1" dirty="0">
              <a:solidFill>
                <a:srgbClr val="F5822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488" y="3774906"/>
            <a:ext cx="2348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 Light" panose="020B0403050203000203" pitchFamily="34" charset="0"/>
              </a:rPr>
              <a:t>Общешкольная газета «Факел</a:t>
            </a:r>
            <a:r>
              <a:rPr lang="ru-RU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»</a:t>
            </a:r>
            <a:endParaRPr lang="ru-RU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100" y="4682736"/>
            <a:ext cx="2333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 Light" panose="020B0403050203000203" pitchFamily="34" charset="0"/>
              </a:rPr>
              <a:t>Редакционная коллегия ученики 10-11 классов</a:t>
            </a:r>
          </a:p>
        </p:txBody>
      </p:sp>
      <p:sp>
        <p:nvSpPr>
          <p:cNvPr id="11" name="Выгнутая вправо стрелка 10">
            <a:hlinkClick r:id="rId2" action="ppaction://hlinksldjump"/>
          </p:cNvPr>
          <p:cNvSpPr/>
          <p:nvPr/>
        </p:nvSpPr>
        <p:spPr>
          <a:xfrm>
            <a:off x="11388930" y="6316923"/>
            <a:ext cx="386940" cy="486075"/>
          </a:xfrm>
          <a:prstGeom prst="curvedLeftArrow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551" r="1850"/>
          <a:stretch/>
        </p:blipFill>
        <p:spPr>
          <a:xfrm>
            <a:off x="3317115" y="-21518"/>
            <a:ext cx="4374931" cy="6726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658" b="1"/>
          <a:stretch/>
        </p:blipFill>
        <p:spPr>
          <a:xfrm>
            <a:off x="7728393" y="-10401"/>
            <a:ext cx="4540138" cy="68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217" r="20080" b="754"/>
          <a:stretch/>
        </p:blipFill>
        <p:spPr>
          <a:xfrm>
            <a:off x="5717557" y="1954306"/>
            <a:ext cx="3659526" cy="3660500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3415441" y="2378824"/>
            <a:ext cx="1029901" cy="52196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380643" y="4811717"/>
            <a:ext cx="844325" cy="3231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5132174" y="291560"/>
            <a:ext cx="618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218717" y="384538"/>
            <a:ext cx="7754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МАТЕРИАЛЬНО-ТЕХНИЧЕСКОЕ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ОСНАЩЕНИЕ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" y="1698460"/>
            <a:ext cx="2730553" cy="707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5822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8318" y="1686442"/>
            <a:ext cx="946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spc="-4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557</a:t>
            </a:r>
            <a:r>
              <a:rPr lang="ru-RU" sz="16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</a:t>
            </a:r>
          </a:p>
          <a:p>
            <a:endParaRPr lang="ru-RU" sz="1600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96609" y="5142453"/>
            <a:ext cx="3288707" cy="681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5822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0354" y="5201757"/>
            <a:ext cx="949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spc="-4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31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60933" y="1727778"/>
            <a:ext cx="2881101" cy="6785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5822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14372" y="1698461"/>
            <a:ext cx="2253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spc="-4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65</a:t>
            </a:r>
            <a:r>
              <a:rPr lang="ru-RU" sz="16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378475" y="5142451"/>
            <a:ext cx="2558227" cy="6818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5822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44668" y="5145650"/>
            <a:ext cx="495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7 </a:t>
            </a:r>
          </a:p>
        </p:txBody>
      </p:sp>
      <p:pic>
        <p:nvPicPr>
          <p:cNvPr id="1026" name="Picture 2" descr="МБОУ Гимназия № 17, гимназия, ул. Сакко и Ванцетти, 28, Королёв, Россия —  Яндекс.Карт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t="8359" r="26985" b="25823"/>
          <a:stretch/>
        </p:blipFill>
        <p:spPr bwMode="auto">
          <a:xfrm>
            <a:off x="2289902" y="1990204"/>
            <a:ext cx="3588704" cy="3588704"/>
          </a:xfrm>
          <a:prstGeom prst="decagon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r="22351"/>
          <a:stretch/>
        </p:blipFill>
        <p:spPr>
          <a:xfrm>
            <a:off x="8382508" y="1484398"/>
            <a:ext cx="1300282" cy="1300282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r="17148"/>
          <a:stretch/>
        </p:blipFill>
        <p:spPr>
          <a:xfrm>
            <a:off x="8452201" y="4891313"/>
            <a:ext cx="1230589" cy="1230589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sp>
        <p:nvSpPr>
          <p:cNvPr id="34" name="Скругленный прямоугольник 33"/>
          <p:cNvSpPr/>
          <p:nvPr/>
        </p:nvSpPr>
        <p:spPr>
          <a:xfrm>
            <a:off x="4374293" y="5384799"/>
            <a:ext cx="2882397" cy="582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2  КОРПУСА</a:t>
            </a:r>
            <a:endParaRPr lang="ru-RU" sz="3600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941" r="10618" b="-941"/>
          <a:stretch/>
        </p:blipFill>
        <p:spPr>
          <a:xfrm>
            <a:off x="2515167" y="1463926"/>
            <a:ext cx="1257589" cy="1257589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/>
        </p:blipFill>
        <p:spPr>
          <a:xfrm>
            <a:off x="2550521" y="4869375"/>
            <a:ext cx="1274463" cy="1274463"/>
          </a:xfrm>
          <a:prstGeom prst="decagon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394695" y="1831111"/>
            <a:ext cx="670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ПК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40519" y="1788229"/>
            <a:ext cx="225495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700" spc="-100" dirty="0">
                <a:solidFill>
                  <a:srgbClr val="F58220"/>
                </a:solidFill>
                <a:latin typeface="IBM Plex Sans" panose="020B0503050203000203" pitchFamily="34" charset="0"/>
              </a:rPr>
              <a:t>мультимедийных проекторов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4812" y="5291869"/>
            <a:ext cx="195920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700" spc="-100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интерактивная доска</a:t>
            </a:r>
            <a:endParaRPr lang="ru-RU" sz="1700" spc="-100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91515" y="5243170"/>
            <a:ext cx="185916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700" spc="-100" dirty="0">
                <a:solidFill>
                  <a:srgbClr val="F58220"/>
                </a:solidFill>
                <a:latin typeface="IBM Plex Sans" panose="020B0503050203000203" pitchFamily="34" charset="0"/>
              </a:rPr>
              <a:t>компьютерных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3280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869" y="2766219"/>
            <a:ext cx="9720262" cy="1325563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Десятиугольник 21"/>
          <p:cNvSpPr/>
          <p:nvPr/>
        </p:nvSpPr>
        <p:spPr>
          <a:xfrm>
            <a:off x="-1910699" y="2079400"/>
            <a:ext cx="8831028" cy="8656319"/>
          </a:xfrm>
          <a:prstGeom prst="decagon">
            <a:avLst/>
          </a:prstGeom>
          <a:solidFill>
            <a:srgbClr val="ED7D3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96591" y="-1405098"/>
            <a:ext cx="1008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8440" y="5418192"/>
            <a:ext cx="7014749" cy="1280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6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ТОП-100 лучших школ Московской области</a:t>
            </a:r>
            <a:endParaRPr lang="ru-RU" sz="36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4132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ОСНОВНЫЕ ДОСТИЖЕНИЯ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-1396999" y="4183573"/>
            <a:ext cx="9192498" cy="127728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95177" y="1403770"/>
            <a:ext cx="2890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2016 - 2022</a:t>
            </a:r>
            <a:endParaRPr lang="ru-RU" sz="40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38440" y="1993792"/>
            <a:ext cx="3467010" cy="2708434"/>
            <a:chOff x="855405" y="1993792"/>
            <a:chExt cx="3467010" cy="270843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317665" y="2442090"/>
              <a:ext cx="200475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>
                  <a:solidFill>
                    <a:schemeClr val="bg1"/>
                  </a:solidFill>
                  <a:latin typeface="IBM Plex Sans Thin" panose="020B0203050203000203" pitchFamily="34" charset="0"/>
                </a:rPr>
                <a:t>у</a:t>
              </a:r>
              <a:r>
                <a:rPr lang="ru-RU" sz="3600" dirty="0" smtClean="0">
                  <a:solidFill>
                    <a:schemeClr val="bg1"/>
                  </a:solidFill>
                  <a:latin typeface="IBM Plex Sans Thin" panose="020B0203050203000203" pitchFamily="34" charset="0"/>
                </a:rPr>
                <a:t>чебный год подряд</a:t>
              </a:r>
              <a:endParaRPr lang="ru-RU" sz="3600" dirty="0">
                <a:solidFill>
                  <a:schemeClr val="bg1"/>
                </a:solidFill>
                <a:latin typeface="IBM Plex Sans Thin" panose="020B0203050203000203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55405" y="1993792"/>
              <a:ext cx="1361270" cy="2708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0" b="1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5230" y="4529827"/>
            <a:ext cx="6614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  <a:latin typeface="IBM Plex Sans" panose="020B0503050203000203" pitchFamily="34" charset="0"/>
              </a:rPr>
              <a:t>МБОУ «Гимназия № 17» </a:t>
            </a:r>
            <a:r>
              <a:rPr lang="ru-RU" sz="2800" b="1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г.о</a:t>
            </a:r>
            <a:r>
              <a:rPr lang="ru-RU" sz="2800" b="1" dirty="0">
                <a:solidFill>
                  <a:srgbClr val="F58220"/>
                </a:solidFill>
                <a:latin typeface="IBM Plex Sans" panose="020B0503050203000203" pitchFamily="34" charset="0"/>
              </a:rPr>
              <a:t>. Королёв</a:t>
            </a:r>
          </a:p>
        </p:txBody>
      </p:sp>
      <p:pic>
        <p:nvPicPr>
          <p:cNvPr id="24" name="Рисунок 23" descr="E:\Герб гимнази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497" y="-481768"/>
            <a:ext cx="1784871" cy="24003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5002510" y="3035030"/>
            <a:ext cx="3748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ТОП -50  </a:t>
            </a:r>
            <a:r>
              <a:rPr lang="ru-RU" dirty="0" smtClean="0"/>
              <a:t>лучших школ Московской области </a:t>
            </a:r>
            <a:r>
              <a:rPr lang="ru-RU" dirty="0"/>
              <a:t>по количеству выпускников, поступивших в ведущие ВУЗы </a:t>
            </a:r>
            <a:r>
              <a:rPr lang="ru-RU" dirty="0" smtClean="0"/>
              <a:t>России</a:t>
            </a:r>
            <a:endParaRPr lang="ru-RU" dirty="0"/>
          </a:p>
          <a:p>
            <a:r>
              <a:rPr lang="ru-RU" dirty="0" smtClean="0"/>
              <a:t>https</a:t>
            </a:r>
            <a:r>
              <a:rPr lang="ru-RU" dirty="0"/>
              <a:t>://raex-rr.com/education/schools/central_schools/rating_of_schools_of_Moscow_region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919199" y="-1176177"/>
            <a:ext cx="2661478" cy="421860"/>
            <a:chOff x="4680111" y="1081089"/>
            <a:chExt cx="3365178" cy="533400"/>
          </a:xfrm>
        </p:grpSpPr>
        <p:sp>
          <p:nvSpPr>
            <p:cNvPr id="4" name="5-конечная звезда 3"/>
            <p:cNvSpPr/>
            <p:nvPr/>
          </p:nvSpPr>
          <p:spPr>
            <a:xfrm>
              <a:off x="4680111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  <p:sp>
          <p:nvSpPr>
            <p:cNvPr id="12" name="5-конечная звезда 11"/>
            <p:cNvSpPr/>
            <p:nvPr/>
          </p:nvSpPr>
          <p:spPr>
            <a:xfrm>
              <a:off x="5254705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  <p:sp>
          <p:nvSpPr>
            <p:cNvPr id="13" name="5-конечная звезда 12"/>
            <p:cNvSpPr/>
            <p:nvPr/>
          </p:nvSpPr>
          <p:spPr>
            <a:xfrm>
              <a:off x="5829299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  <p:sp>
          <p:nvSpPr>
            <p:cNvPr id="14" name="5-конечная звезда 13"/>
            <p:cNvSpPr/>
            <p:nvPr/>
          </p:nvSpPr>
          <p:spPr>
            <a:xfrm>
              <a:off x="6403893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  <p:sp>
          <p:nvSpPr>
            <p:cNvPr id="15" name="5-конечная звезда 14"/>
            <p:cNvSpPr/>
            <p:nvPr/>
          </p:nvSpPr>
          <p:spPr>
            <a:xfrm>
              <a:off x="6978489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  <p:sp>
          <p:nvSpPr>
            <p:cNvPr id="23" name="5-конечная звезда 22"/>
            <p:cNvSpPr/>
            <p:nvPr/>
          </p:nvSpPr>
          <p:spPr>
            <a:xfrm>
              <a:off x="7511889" y="1081089"/>
              <a:ext cx="533400" cy="533400"/>
            </a:xfrm>
            <a:prstGeom prst="star5">
              <a:avLst/>
            </a:prstGeom>
            <a:solidFill>
              <a:srgbClr val="F582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58220"/>
                </a:solidFill>
              </a:endParaRPr>
            </a:p>
          </p:txBody>
        </p:sp>
      </p:grpSp>
      <p:sp>
        <p:nvSpPr>
          <p:cNvPr id="25" name="Десятиугольник 24"/>
          <p:cNvSpPr/>
          <p:nvPr/>
        </p:nvSpPr>
        <p:spPr>
          <a:xfrm>
            <a:off x="7409909" y="1023274"/>
            <a:ext cx="4702568" cy="4157369"/>
          </a:xfrm>
          <a:prstGeom prst="decagon">
            <a:avLst/>
          </a:prstGeom>
          <a:solidFill>
            <a:srgbClr val="ED7D31"/>
          </a:solidFill>
          <a:ln w="57150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814962" y="1417328"/>
            <a:ext cx="1883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IBM Plex Sans" panose="020B0503050203000203" pitchFamily="34" charset="0"/>
              </a:rPr>
              <a:t>ТОП 50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89882" y="2327741"/>
            <a:ext cx="41181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BM Plex Sans" panose="020B0503050203000203" pitchFamily="34" charset="0"/>
                <a:hlinkClick r:id="rId3"/>
              </a:rPr>
              <a:t>лучших школ Московской области по количеству выпускников, поступивших в ведущие ВУЗы России</a:t>
            </a:r>
            <a:endParaRPr lang="ru-RU" sz="24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9" name="Десятиугольник 28"/>
          <p:cNvSpPr/>
          <p:nvPr/>
        </p:nvSpPr>
        <p:spPr>
          <a:xfrm>
            <a:off x="7650395" y="1133486"/>
            <a:ext cx="4212981" cy="3803087"/>
          </a:xfrm>
          <a:prstGeom prst="decagon">
            <a:avLst/>
          </a:prstGeom>
          <a:noFill/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Золотой кубок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99" y="4368201"/>
            <a:ext cx="1912316" cy="23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8395"/>
            <a:ext cx="121920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ПОБЕДИТЕЛИ КОНКУРСОВ В 202</a:t>
            </a:r>
            <a:r>
              <a:rPr lang="en-US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1</a:t>
            </a:r>
            <a:r>
              <a:rPr lang="ru-RU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-202</a:t>
            </a:r>
            <a:r>
              <a:rPr lang="en-US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2</a:t>
            </a:r>
            <a:endParaRPr lang="ru-RU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1086" y="4581151"/>
            <a:ext cx="354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40513" y="5163605"/>
            <a:ext cx="28610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7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11705" y="4302776"/>
            <a:ext cx="3124158" cy="1453131"/>
          </a:xfrm>
          <a:prstGeom prst="roundRect">
            <a:avLst>
              <a:gd name="adj" fmla="val 19169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529392" y="4444565"/>
            <a:ext cx="25660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Московский областной Конкурс педагогических работников «Воспитать человека», региональный, Диплом III степени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r="533"/>
          <a:stretch/>
        </p:blipFill>
        <p:spPr>
          <a:xfrm>
            <a:off x="6447454" y="3982983"/>
            <a:ext cx="2024647" cy="2024647"/>
          </a:xfrm>
          <a:prstGeom prst="decagon">
            <a:avLst/>
          </a:prstGeom>
          <a:ln w="76200">
            <a:solidFill>
              <a:srgbClr val="F58220"/>
            </a:solidFill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8032377" y="1847486"/>
            <a:ext cx="3103486" cy="1505381"/>
          </a:xfrm>
          <a:prstGeom prst="roundRect">
            <a:avLst>
              <a:gd name="adj" fmla="val 19169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49535" y="1873173"/>
            <a:ext cx="2686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Конкурс на </a:t>
            </a:r>
            <a:r>
              <a:rPr lang="ru-RU" sz="1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премию </a:t>
            </a: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Губернатора Московской области «Лучший учитель предметник и лучший учитель начальных классов», муниципальный, победитель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24425" y="1343239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Закирова В.В.</a:t>
            </a:r>
            <a:endParaRPr lang="ru-RU" sz="24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49535" y="3819516"/>
            <a:ext cx="2316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Терехина И.В.</a:t>
            </a:r>
            <a:endParaRPr lang="ru-RU" sz="24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pic>
        <p:nvPicPr>
          <p:cNvPr id="20" name="Picture 2" descr="Золотой кубок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29" y="3336175"/>
            <a:ext cx="685755" cy="9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9591" r="-427" b="23807"/>
          <a:stretch/>
        </p:blipFill>
        <p:spPr>
          <a:xfrm>
            <a:off x="6357794" y="1574071"/>
            <a:ext cx="2187991" cy="2024648"/>
          </a:xfrm>
          <a:prstGeom prst="decagon">
            <a:avLst/>
          </a:prstGeom>
          <a:ln w="76200">
            <a:solidFill>
              <a:srgbClr val="F5822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623423" y="4581151"/>
            <a:ext cx="354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2850" y="5163605"/>
            <a:ext cx="28610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7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84042" y="4302776"/>
            <a:ext cx="3124158" cy="1453131"/>
          </a:xfrm>
          <a:prstGeom prst="roundRect">
            <a:avLst>
              <a:gd name="adj" fmla="val 19169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001729" y="4444565"/>
            <a:ext cx="25660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Региональный конкурс </a:t>
            </a: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на денежное поощрение лучших учителей Московской области в 2022 году, победитель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04714" y="1847486"/>
            <a:ext cx="3103486" cy="1505381"/>
          </a:xfrm>
          <a:prstGeom prst="roundRect">
            <a:avLst>
              <a:gd name="adj" fmla="val 19169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834175" y="1980894"/>
            <a:ext cx="26863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Конкурс педагогических работников </a:t>
            </a:r>
            <a:endParaRPr lang="ru-RU" sz="1400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«</a:t>
            </a: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Воспитать человека», муниципальный, </a:t>
            </a:r>
            <a:endParaRPr lang="ru-RU" sz="1400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победитель</a:t>
            </a:r>
            <a:endParaRPr lang="ru-RU" sz="14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01946" y="13432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Еркова </a:t>
            </a:r>
            <a:r>
              <a:rPr lang="ru-RU" sz="2400" b="1" dirty="0">
                <a:solidFill>
                  <a:srgbClr val="F58220"/>
                </a:solidFill>
                <a:latin typeface="IBM Plex Sans" panose="020B0503050203000203" pitchFamily="34" charset="0"/>
              </a:rPr>
              <a:t>Г</a:t>
            </a:r>
            <a:r>
              <a:rPr lang="ru-RU" sz="24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.В.</a:t>
            </a:r>
            <a:endParaRPr lang="ru-RU" sz="24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53695" y="3819516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58220"/>
                </a:solidFill>
                <a:latin typeface="IBM Plex Sans" panose="020B0503050203000203" pitchFamily="34" charset="0"/>
              </a:rPr>
              <a:t>Матэ</a:t>
            </a:r>
            <a:r>
              <a:rPr lang="ru-RU" sz="2400" b="1" dirty="0" smtClean="0">
                <a:solidFill>
                  <a:srgbClr val="F58220"/>
                </a:solidFill>
                <a:latin typeface="IBM Plex Sans" panose="020B0503050203000203" pitchFamily="34" charset="0"/>
              </a:rPr>
              <a:t> Д.А.</a:t>
            </a:r>
            <a:endParaRPr lang="ru-RU" sz="2400" b="1" dirty="0">
              <a:solidFill>
                <a:srgbClr val="F58220"/>
              </a:solidFill>
              <a:latin typeface="IBM Plex Sans" panose="020B0503050203000203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0" t="32459" r="25467" b="29093"/>
          <a:stretch/>
        </p:blipFill>
        <p:spPr>
          <a:xfrm>
            <a:off x="837793" y="1514641"/>
            <a:ext cx="2084078" cy="2084078"/>
          </a:xfrm>
          <a:prstGeom prst="decagon">
            <a:avLst/>
          </a:prstGeom>
          <a:ln w="76200">
            <a:solidFill>
              <a:srgbClr val="F58220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23" y="3952133"/>
            <a:ext cx="2086345" cy="2086345"/>
          </a:xfrm>
          <a:prstGeom prst="decagon">
            <a:avLst/>
          </a:prstGeom>
          <a:ln w="76200">
            <a:solidFill>
              <a:srgbClr val="F58220"/>
            </a:solidFill>
          </a:ln>
        </p:spPr>
      </p:pic>
    </p:spTree>
    <p:extLst>
      <p:ext uri="{BB962C8B-B14F-4D97-AF65-F5344CB8AC3E}">
        <p14:creationId xmlns:p14="http://schemas.microsoft.com/office/powerpoint/2010/main" val="22430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2551" r="2387" b="-2551"/>
          <a:stretch/>
        </p:blipFill>
        <p:spPr>
          <a:xfrm>
            <a:off x="3344502" y="0"/>
            <a:ext cx="9204179" cy="7056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1"/>
          <a:stretch/>
        </p:blipFill>
        <p:spPr>
          <a:xfrm>
            <a:off x="-196657" y="7906"/>
            <a:ext cx="4008088" cy="693244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811431" y="1882884"/>
            <a:ext cx="0" cy="50488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есятиугольник 6"/>
          <p:cNvSpPr/>
          <p:nvPr/>
        </p:nvSpPr>
        <p:spPr>
          <a:xfrm>
            <a:off x="2638238" y="-16031"/>
            <a:ext cx="2346386" cy="2346386"/>
          </a:xfrm>
          <a:prstGeom prst="decagon">
            <a:avLst/>
          </a:prstGeom>
          <a:solidFill>
            <a:srgbClr val="ED7D3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887942" y="624404"/>
            <a:ext cx="18469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IBM Plex Sans" panose="020B0503050203000203" pitchFamily="34" charset="0"/>
                <a:ea typeface="+mj-ea"/>
                <a:cs typeface="+mj-cs"/>
              </a:rPr>
              <a:t>ИКУ</a:t>
            </a:r>
            <a:endParaRPr lang="ru-RU" sz="6600" dirty="0">
              <a:solidFill>
                <a:schemeClr val="bg1"/>
              </a:solidFill>
              <a:latin typeface="IBM Plex Sans" panose="020B0503050203000203" pitchFamily="34" charset="0"/>
              <a:ea typeface="+mj-ea"/>
              <a:cs typeface="+mj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13262" y="5983546"/>
            <a:ext cx="6391979" cy="533986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73056" y="5983546"/>
            <a:ext cx="5282759" cy="53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За 2021-2022 учебный год диагностику профессиональных компетенций прошли 78 педагогов. </a:t>
            </a:r>
          </a:p>
        </p:txBody>
      </p:sp>
    </p:spTree>
    <p:extLst>
      <p:ext uri="{BB962C8B-B14F-4D97-AF65-F5344CB8AC3E}">
        <p14:creationId xmlns:p14="http://schemas.microsoft.com/office/powerpoint/2010/main" val="16364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5652" y="1394601"/>
            <a:ext cx="7010234" cy="394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981" y="-136613"/>
            <a:ext cx="9593024" cy="69980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750979" y="-525294"/>
            <a:ext cx="14591490" cy="7723762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09" y="252919"/>
            <a:ext cx="7184687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ПОВЫШЕНИЕ </a:t>
            </a:r>
            <a:r>
              <a:rPr lang="ru-RU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КВАЛИФИКАЦИИ</a:t>
            </a:r>
            <a:endParaRPr lang="ru-RU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32158" y="3387638"/>
            <a:ext cx="4267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 </a:t>
            </a:r>
            <a:endParaRPr lang="ru-RU" sz="80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411430" y="4805054"/>
            <a:ext cx="2435190" cy="1886552"/>
            <a:chOff x="1411430" y="4805054"/>
            <a:chExt cx="2435190" cy="1886552"/>
          </a:xfrm>
        </p:grpSpPr>
        <p:sp>
          <p:nvSpPr>
            <p:cNvPr id="9" name="Десятиугольник 8"/>
            <p:cNvSpPr/>
            <p:nvPr/>
          </p:nvSpPr>
          <p:spPr>
            <a:xfrm>
              <a:off x="1411430" y="4805054"/>
              <a:ext cx="2435190" cy="1886552"/>
            </a:xfrm>
            <a:prstGeom prst="decagon">
              <a:avLst/>
            </a:prstGeom>
            <a:solidFill>
              <a:schemeClr val="bg1"/>
            </a:solidFill>
            <a:ln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582228" y="5536078"/>
              <a:ext cx="214804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учителей и завучей повысили свою квалификацию в 2021-2022 уч. году</a:t>
              </a:r>
              <a:endParaRPr lang="ru-RU" sz="1400" dirty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4141" y="4870150"/>
              <a:ext cx="20361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100% </a:t>
              </a:r>
              <a:endParaRPr lang="ru-RU" sz="48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339590" y="4805054"/>
            <a:ext cx="2435190" cy="1886552"/>
            <a:chOff x="4386740" y="4805054"/>
            <a:chExt cx="2435190" cy="1886552"/>
          </a:xfrm>
        </p:grpSpPr>
        <p:sp>
          <p:nvSpPr>
            <p:cNvPr id="22" name="Десятиугольник 21"/>
            <p:cNvSpPr/>
            <p:nvPr/>
          </p:nvSpPr>
          <p:spPr>
            <a:xfrm>
              <a:off x="4386740" y="4805054"/>
              <a:ext cx="2435190" cy="1886552"/>
            </a:xfrm>
            <a:prstGeom prst="decagon">
              <a:avLst/>
            </a:prstGeom>
            <a:solidFill>
              <a:schemeClr val="bg1"/>
            </a:solidFill>
            <a:ln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461288" y="5536078"/>
              <a:ext cx="23422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учителей прошли обучение по теме «Реализация требований обновленных ФГОС НОО, ООО в работе  учителя»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881205" y="4870150"/>
              <a:ext cx="166744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94% </a:t>
              </a:r>
              <a:endParaRPr lang="ru-RU" sz="48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267751" y="4805054"/>
            <a:ext cx="2435190" cy="1931353"/>
            <a:chOff x="7267751" y="4805054"/>
            <a:chExt cx="2435190" cy="1931353"/>
          </a:xfrm>
        </p:grpSpPr>
        <p:sp>
          <p:nvSpPr>
            <p:cNvPr id="27" name="Десятиугольник 26"/>
            <p:cNvSpPr/>
            <p:nvPr/>
          </p:nvSpPr>
          <p:spPr>
            <a:xfrm>
              <a:off x="7267751" y="4805054"/>
              <a:ext cx="2435190" cy="1886552"/>
            </a:xfrm>
            <a:prstGeom prst="decagon">
              <a:avLst/>
            </a:prstGeom>
            <a:solidFill>
              <a:schemeClr val="bg1"/>
            </a:solidFill>
            <a:ln>
              <a:solidFill>
                <a:srgbClr val="ED7D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297968" y="5536078"/>
              <a:ext cx="22862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ED7D31"/>
                  </a:solidFill>
                  <a:latin typeface="IBM Plex Sans" panose="020B0503050203000203" pitchFamily="34" charset="0"/>
                </a:rPr>
                <a:t>представителя участвовали в Форуме классных руководителей на региональном и федеральном </a:t>
              </a:r>
              <a:endParaRPr lang="ru-RU" sz="1200" dirty="0" smtClean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  <a:p>
              <a:pPr algn="ctr"/>
              <a:r>
                <a:rPr lang="ru-RU" sz="1200" dirty="0" smtClean="0">
                  <a:solidFill>
                    <a:srgbClr val="ED7D31"/>
                  </a:solidFill>
                  <a:latin typeface="IBM Plex Sans" panose="020B0503050203000203" pitchFamily="34" charset="0"/>
                </a:rPr>
                <a:t>уровнях</a:t>
              </a:r>
              <a:endParaRPr lang="ru-RU" sz="1200" dirty="0">
                <a:solidFill>
                  <a:srgbClr val="ED7D31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166482" y="4870150"/>
              <a:ext cx="49725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ED7D31"/>
                  </a:solidFill>
                </a:rPr>
                <a:t>3</a:t>
              </a:r>
              <a:endParaRPr lang="ru-RU" sz="4800" dirty="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 flipV="1">
            <a:off x="-2118732" y="5746750"/>
            <a:ext cx="15644232" cy="4073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20725"/>
            <a:ext cx="52578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 panose="020B0503050203000203" pitchFamily="34" charset="0"/>
              </a:rPr>
              <a:t>ГУБЕРНАТОРСКАЯ СТИПЕНДИЯ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1659" r="10264" b="12459"/>
          <a:stretch/>
        </p:blipFill>
        <p:spPr>
          <a:xfrm>
            <a:off x="6096000" y="-228601"/>
            <a:ext cx="6096000" cy="73510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38200" y="2506881"/>
            <a:ext cx="505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По итогам 2021 года Денисова Анастасия удостоена звания лауреата именной стипендии Губернатора Московской области для детей и подростков, проявивших выдающиеся способности в области науки, искусства и спорта, в том числе для детей-инвалидов и детей с ограниченными возможностями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18758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67864"/>
            <a:ext cx="10515600" cy="1325563"/>
          </a:xfrm>
        </p:spPr>
        <p:txBody>
          <a:bodyPr/>
          <a:lstStyle/>
          <a:p>
            <a:r>
              <a:rPr lang="ru-RU" dirty="0" smtClean="0"/>
              <a:t>ШКОЛА ПОЛНОГО ДНЯ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383" y="3409791"/>
            <a:ext cx="4630366" cy="347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12" y="3416428"/>
            <a:ext cx="6124655" cy="3445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64" y="3404927"/>
            <a:ext cx="4618298" cy="3461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31" y="-37881"/>
            <a:ext cx="6128753" cy="3447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9"/>
            <a:ext cx="6069732" cy="341447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092252" y="-48128"/>
            <a:ext cx="0" cy="3453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363761" y="3404927"/>
            <a:ext cx="0" cy="3453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7333106" y="5983545"/>
            <a:ext cx="6703280" cy="553441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492900" y="5983545"/>
            <a:ext cx="4608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В 2021-2022 учебном году МБОУ «Гимназия № 17» работает в режиме </a:t>
            </a:r>
            <a:r>
              <a:rPr lang="ru-RU" sz="1400" dirty="0">
                <a:solidFill>
                  <a:schemeClr val="bg1"/>
                </a:solidFill>
                <a:latin typeface="IBM Plex Sans" panose="020B0503050203000203" pitchFamily="34" charset="0"/>
                <a:hlinkClick r:id="rId7"/>
              </a:rPr>
              <a:t>«Школа полного дня»</a:t>
            </a:r>
            <a:endParaRPr lang="ru-RU" sz="14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45365" y="3404927"/>
            <a:ext cx="0" cy="3453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3416967"/>
            <a:ext cx="12207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104503" y="2772169"/>
            <a:ext cx="1260958" cy="1260958"/>
            <a:chOff x="104503" y="2772169"/>
            <a:chExt cx="1260958" cy="1260958"/>
          </a:xfrm>
        </p:grpSpPr>
        <p:sp>
          <p:nvSpPr>
            <p:cNvPr id="9" name="Десятиугольник 8"/>
            <p:cNvSpPr/>
            <p:nvPr/>
          </p:nvSpPr>
          <p:spPr>
            <a:xfrm>
              <a:off x="104503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84377" y="3142549"/>
              <a:ext cx="1101210" cy="5296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err="1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Самопод</a:t>
              </a:r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-готовка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880522" y="2772169"/>
            <a:ext cx="1260958" cy="1260958"/>
            <a:chOff x="1845559" y="2772169"/>
            <a:chExt cx="1260958" cy="1260958"/>
          </a:xfrm>
        </p:grpSpPr>
        <p:sp>
          <p:nvSpPr>
            <p:cNvPr id="20" name="Десятиугольник 19"/>
            <p:cNvSpPr/>
            <p:nvPr/>
          </p:nvSpPr>
          <p:spPr>
            <a:xfrm>
              <a:off x="1845559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925432" y="3142549"/>
              <a:ext cx="11670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Одаренные дети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656541" y="2772169"/>
            <a:ext cx="1260958" cy="1260958"/>
            <a:chOff x="3401828" y="2772169"/>
            <a:chExt cx="1260958" cy="1260958"/>
          </a:xfrm>
        </p:grpSpPr>
        <p:sp>
          <p:nvSpPr>
            <p:cNvPr id="22" name="Десятиугольник 21"/>
            <p:cNvSpPr/>
            <p:nvPr/>
          </p:nvSpPr>
          <p:spPr>
            <a:xfrm>
              <a:off x="3401828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481702" y="3142549"/>
              <a:ext cx="11012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Кружки секции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432560" y="2772169"/>
            <a:ext cx="1260958" cy="1260958"/>
            <a:chOff x="4958097" y="2772169"/>
            <a:chExt cx="1260958" cy="1260958"/>
          </a:xfrm>
        </p:grpSpPr>
        <p:sp>
          <p:nvSpPr>
            <p:cNvPr id="24" name="Десятиугольник 23"/>
            <p:cNvSpPr/>
            <p:nvPr/>
          </p:nvSpPr>
          <p:spPr>
            <a:xfrm>
              <a:off x="4958097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963380" y="3142549"/>
              <a:ext cx="12556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Олимпиады конкурсы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208579" y="2772169"/>
            <a:ext cx="1260958" cy="1260958"/>
            <a:chOff x="6689000" y="2772169"/>
            <a:chExt cx="1260958" cy="1260958"/>
          </a:xfrm>
        </p:grpSpPr>
        <p:sp>
          <p:nvSpPr>
            <p:cNvPr id="26" name="Десятиугольник 25"/>
            <p:cNvSpPr/>
            <p:nvPr/>
          </p:nvSpPr>
          <p:spPr>
            <a:xfrm>
              <a:off x="6689000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768874" y="3244149"/>
              <a:ext cx="11012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Экскурсии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8984598" y="2772169"/>
            <a:ext cx="1260958" cy="1260958"/>
            <a:chOff x="8243141" y="2772169"/>
            <a:chExt cx="1260958" cy="1260958"/>
          </a:xfrm>
        </p:grpSpPr>
        <p:sp>
          <p:nvSpPr>
            <p:cNvPr id="28" name="Десятиугольник 27"/>
            <p:cNvSpPr/>
            <p:nvPr/>
          </p:nvSpPr>
          <p:spPr>
            <a:xfrm>
              <a:off x="8243141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323015" y="3244149"/>
              <a:ext cx="11012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Бассейн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760617" y="2772169"/>
            <a:ext cx="1260960" cy="1260958"/>
            <a:chOff x="9820817" y="2772169"/>
            <a:chExt cx="1260960" cy="1260958"/>
          </a:xfrm>
        </p:grpSpPr>
        <p:sp>
          <p:nvSpPr>
            <p:cNvPr id="30" name="Десятиугольник 29"/>
            <p:cNvSpPr/>
            <p:nvPr/>
          </p:nvSpPr>
          <p:spPr>
            <a:xfrm>
              <a:off x="9820819" y="2772169"/>
              <a:ext cx="1260958" cy="1260958"/>
            </a:xfrm>
            <a:prstGeom prst="decagon">
              <a:avLst/>
            </a:prstGeom>
            <a:solidFill>
              <a:srgbClr val="ED7D31"/>
            </a:solidFill>
            <a:ln w="762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820817" y="3079049"/>
              <a:ext cx="118108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Помощь </a:t>
              </a:r>
              <a:r>
                <a:rPr lang="ru-RU" sz="1400" dirty="0" err="1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слабоуспе</a:t>
              </a:r>
              <a:r>
                <a:rPr lang="ru-RU" sz="1400" dirty="0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- </a:t>
              </a:r>
              <a:r>
                <a:rPr lang="ru-RU" sz="1400" dirty="0" err="1" smtClean="0">
                  <a:solidFill>
                    <a:schemeClr val="bg1"/>
                  </a:solidFill>
                  <a:latin typeface="IBM Plex Sans" panose="020B0503050203000203" pitchFamily="34" charset="0"/>
                </a:rPr>
                <a:t>вающим</a:t>
              </a:r>
              <a:endParaRPr lang="ru-RU" sz="14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9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1053</Words>
  <Application>Microsoft Office PowerPoint</Application>
  <PresentationFormat>Широкоэкранный</PresentationFormat>
  <Paragraphs>223</Paragraphs>
  <Slides>32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Gilroy ExtraBold</vt:lpstr>
      <vt:lpstr>Gilroy Light</vt:lpstr>
      <vt:lpstr>IBM Plex Sans</vt:lpstr>
      <vt:lpstr>IBM Plex Sans Light</vt:lpstr>
      <vt:lpstr>IBM Plex Sans Thin</vt:lpstr>
      <vt:lpstr>Тема Office</vt:lpstr>
      <vt:lpstr>Презентация PowerPoint</vt:lpstr>
      <vt:lpstr>ОБРАЩЕНИЕ ДИРЕКТОРА</vt:lpstr>
      <vt:lpstr>Презентация PowerPoint</vt:lpstr>
      <vt:lpstr>Презентация PowerPoint</vt:lpstr>
      <vt:lpstr>ПОБЕДИТЕЛИ КОНКУРСОВ В 2021-2022</vt:lpstr>
      <vt:lpstr>Презентация PowerPoint</vt:lpstr>
      <vt:lpstr>ПОВЫШЕНИЕ КВАЛИФИКАЦИИ</vt:lpstr>
      <vt:lpstr>ГУБЕРНАТОРСКАЯ СТИПЕНДИЯ</vt:lpstr>
      <vt:lpstr>ШКОЛА ПОЛНОГО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УЧАЩИХСЯ</vt:lpstr>
      <vt:lpstr>Презентация PowerPoint</vt:lpstr>
      <vt:lpstr>ЭКОЛОГИЧЕСКОЕ ВОСПИТАНИЕ</vt:lpstr>
      <vt:lpstr>Презентация PowerPoint</vt:lpstr>
      <vt:lpstr>ВНЕУРОЧНАЯ ДЕЯТЕЛЬНОСТЬ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Традиции и инновации</dc:title>
  <dc:creator>Пользователь Windows</dc:creator>
  <cp:lastModifiedBy>Пользователь Windows</cp:lastModifiedBy>
  <cp:revision>289</cp:revision>
  <dcterms:created xsi:type="dcterms:W3CDTF">2021-02-17T18:10:59Z</dcterms:created>
  <dcterms:modified xsi:type="dcterms:W3CDTF">2022-11-28T19:37:21Z</dcterms:modified>
</cp:coreProperties>
</file>