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квалификация профессий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2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дальнейшем каждый профессионал для карьерного роста обязан регулярно проходить повышение квалификации. Это может быть получение очередного образовательного уровня или ученой степени. Кроме того, в нашей стране действует развитая система курсов повышения квалификации для специалистов в разных областях.</a:t>
            </a:r>
          </a:p>
        </p:txBody>
      </p:sp>
    </p:spTree>
    <p:extLst>
      <p:ext uri="{BB962C8B-B14F-4D97-AF65-F5344CB8AC3E}">
        <p14:creationId xmlns:p14="http://schemas.microsoft.com/office/powerpoint/2010/main" val="17857304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Специальности и квалификации в ИМЭС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55679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Институте международных экономических связей студенты получают высшее образование с квалификационной степенью бакалавра. Предусмотрено восемь направлений подготовки: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9033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Институте международных экономических связей студенты получают высшее образование с квалификационной степенью бакалавра. Предусмотрено восемь направлений подготовки:</a:t>
            </a:r>
          </a:p>
        </p:txBody>
      </p:sp>
    </p:spTree>
    <p:extLst>
      <p:ext uri="{BB962C8B-B14F-4D97-AF65-F5344CB8AC3E}">
        <p14:creationId xmlns:p14="http://schemas.microsoft.com/office/powerpoint/2010/main" val="305343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Квалификация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/>
              <a:t>показатель уровня знаний и навыков студента или работника. По уровню квалификации можно определить, насколько у выпускника глубокие знания и умения в его профессии. Иначе говоря, квалификация — </a:t>
            </a:r>
            <a:r>
              <a:rPr lang="ru-RU" i="1" dirty="0"/>
              <a:t>степень подготовки человека к его деятельности.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 рабочих отношениях квалификацией называют опыт работы и подготовки сотрудника. По квалификации можно быстро понять, на каком уровне умений находится конкретный сотрудник.</a:t>
            </a:r>
          </a:p>
        </p:txBody>
      </p:sp>
    </p:spTree>
    <p:extLst>
      <p:ext uri="{BB962C8B-B14F-4D97-AF65-F5344CB8AC3E}">
        <p14:creationId xmlns:p14="http://schemas.microsoft.com/office/powerpoint/2010/main" val="43192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Понятие о профессии, специальности и квалификации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2600" b="1" i="1" dirty="0"/>
              <a:t>Профессия</a:t>
            </a:r>
            <a:r>
              <a:rPr lang="ru-RU" dirty="0"/>
              <a:t> - совокупность специальных знаний и практических навыков, необходимых для выполнения определённого вида работ в какой-либо отрасли производства (в машиностроении - слесарь, токарь, фрезеровщик, электрик и т.д.)</a:t>
            </a:r>
          </a:p>
          <a:p>
            <a:pPr>
              <a:buFont typeface="Wingdings" pitchFamily="2" charset="2"/>
              <a:buChar char="ü"/>
            </a:pPr>
            <a:r>
              <a:rPr lang="ru-RU" sz="2600" b="1" i="1" dirty="0"/>
              <a:t>Специальность</a:t>
            </a:r>
            <a:r>
              <a:rPr lang="ru-RU" dirty="0"/>
              <a:t> - деление внутри профессии, требующее специфических знаний и навыков на конкретном участке производства (слесарь - сборщик, слесарь - инструментальщик, слесарь - ремонтник, слесарь - сантехник).</a:t>
            </a:r>
          </a:p>
          <a:p>
            <a:pPr>
              <a:buFont typeface="Wingdings" pitchFamily="2" charset="2"/>
              <a:buChar char="ü"/>
            </a:pPr>
            <a:r>
              <a:rPr lang="ru-RU" sz="2600" b="1" i="1" dirty="0"/>
              <a:t>Квалификация</a:t>
            </a:r>
            <a:r>
              <a:rPr lang="ru-RU" dirty="0"/>
              <a:t> - совокупность знаний и умений, позволяющих выполнять работы определённого уровня сложности</a:t>
            </a:r>
            <a:r>
              <a:rPr lang="ru-RU" dirty="0" smtClean="0"/>
              <a:t>.                       Рабочие </a:t>
            </a:r>
            <a:r>
              <a:rPr lang="ru-RU" dirty="0"/>
              <a:t>бывают неквалифицированные, </a:t>
            </a:r>
            <a:r>
              <a:rPr lang="ru-RU" dirty="0" smtClean="0"/>
              <a:t>                   малоквалифицированные</a:t>
            </a:r>
            <a:r>
              <a:rPr lang="ru-RU" dirty="0"/>
              <a:t>, квалифицированные, высококвалифицированные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600" b="1" i="1" dirty="0"/>
              <a:t>Должность</a:t>
            </a:r>
            <a:r>
              <a:rPr lang="ru-RU" dirty="0"/>
              <a:t> - это любая фиксированная работа и профессия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131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b="1" i="1" u="sng" dirty="0"/>
              <a:t>Профессия </a:t>
            </a:r>
            <a:r>
              <a:rPr lang="ru-RU" dirty="0"/>
              <a:t>– широкая категория, которая носит скорее социальную, чем образовательную окраску. Чаще всего она определяется как вид деятельности, занятие, имеющее общественно-одобряемые функции, официально утвержденные или традиционно зафиксированные.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Профессиональная деятельность подразумевает следующие структурные элементы:</a:t>
            </a:r>
          </a:p>
          <a:p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общее представление о труде работника, специалиста;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функциональная наполненность – для выполнения каких задач нанимается профессионал;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применяемые средства труда – инструменты, ресурсы, информация, знания и умения, компетенции;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польза, приносимая обществу, коллективу, отдельным людям;</a:t>
            </a:r>
          </a:p>
          <a:p>
            <a:pPr marL="0" indent="0">
              <a:buNone/>
            </a:pPr>
            <a:r>
              <a:rPr lang="ru-RU" dirty="0" smtClean="0"/>
              <a:t>      вознаграждение</a:t>
            </a:r>
            <a:r>
              <a:rPr lang="ru-RU" dirty="0"/>
              <a:t>, получаемое специалистом за выполненную работу.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Понятие профессии прямо не формализуется в дипломах о высшем образовании, в которых указываются более узкие термины квалификации и специализации.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225827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44824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Профессиональная специальность – выделенная, классифицированная, ограниченная отрасль, в которой показывает свои знания, умения и навыки профессионал. Иными словами, это узкая сфера деятельности, в которой наиболее эффективно проявляются компетенции специалиста.</a:t>
            </a:r>
          </a:p>
          <a:p>
            <a:endParaRPr lang="ru-RU" dirty="0"/>
          </a:p>
          <a:p>
            <a:r>
              <a:rPr lang="ru-RU" dirty="0"/>
              <a:t>Например, у профессии юриста существует множество специальностей: судья, адвокат, нотариус, следователь, юрисконсульт и т. д. Врач – профессия, а офтальмолог, травматолог, фтизиатр, терапевт, педиатр – специальность.</a:t>
            </a:r>
          </a:p>
          <a:p>
            <a:endParaRPr lang="ru-RU" dirty="0"/>
          </a:p>
          <a:p>
            <a:r>
              <a:rPr lang="ru-RU" dirty="0"/>
              <a:t>И здесь мы видим следующий уточняющий этап.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63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743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Специализация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687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Педиатр может заниматься лечением узкого перечня детских заболеваний, например только проблем со зрением или опорно-двигательного аппарата. Поэтому возникает следующее понятие, в котором уточняется направление профессии и специальности, – специализация.</a:t>
            </a:r>
          </a:p>
          <a:p>
            <a:endParaRPr lang="ru-RU" dirty="0"/>
          </a:p>
          <a:p>
            <a:r>
              <a:rPr lang="ru-RU" dirty="0"/>
              <a:t>Из приведенного примера видно, что специализация – узкопрофильное сочетание компетенций, умений, знаний, навыков профессионала, позволяющее ему выполнять конкретные функции, относящиеся к определенной специальности.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8342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5134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Специализаций намного больше, чем профессий и специальностей. Часто, реагируя на потребности рынка труда, они возникают раньше, чем получают формальное закрепление в образовательных стандартах. Но обучение не заканчивается с получением диплома, и человек всегда может переквалифицироваться с учетом новых требований.</a:t>
            </a:r>
          </a:p>
          <a:p>
            <a:endParaRPr lang="ru-RU" dirty="0"/>
          </a:p>
          <a:p>
            <a:r>
              <a:rPr lang="ru-RU" dirty="0"/>
              <a:t>Для примера приведем соотношение рассмотренных понятий: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профессия – экономист;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специальность – внешнеэкономическая деятельность;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специализация – сотрудничество со странами Ближнего Востока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Профессионал обладает общими знаниями в экономической среде. Специалист овладел компетенциями и оперативными умениями в международных экономических связях. Специализация же позволит занять должность, получить работу, связанную с конкретным региональным направлением. Она потребует дополнительных узких навыков и знаний: владения языками, осведомленности об истории, культуре стран региона и т. 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99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Квалификация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понятием квалификации возникает больше всего сложностей. Так, в дипломах о </a:t>
            </a:r>
            <a:r>
              <a:rPr lang="ru-RU" dirty="0" err="1"/>
              <a:t>бакалавриате</a:t>
            </a:r>
            <a:r>
              <a:rPr lang="ru-RU" dirty="0"/>
              <a:t> применяется формулировка «Присвоена квалификация бакалавр». Здесь подразумевается полученный образовательно-профессиональный статус. Иными словами, документ подтверждает определенный уровень квалификации по конкретному направлению подготовки.</a:t>
            </a:r>
          </a:p>
          <a:p>
            <a:endParaRPr lang="ru-RU" dirty="0"/>
          </a:p>
          <a:p>
            <a:r>
              <a:rPr lang="ru-RU" dirty="0"/>
              <a:t>В дипломах же специалистов и магистров определяются более узкие квалификационные параметры. Например, специальность – филология, а квалификация – преподаватель немецкого языка или переводчик с китайского и т. д.</a:t>
            </a:r>
          </a:p>
          <a:p>
            <a:endParaRPr lang="ru-RU" dirty="0"/>
          </a:p>
          <a:p>
            <a:r>
              <a:rPr lang="ru-RU" dirty="0"/>
              <a:t>Такая проблема с разными трактовками понятия «квалификация» связана с недостаточной законодательной проработкой всех нюансов присоединения к Болонскому процессу. Именно в соответствии с ним в Российской Федерации была применена новая система квалификационных степеней: </a:t>
            </a:r>
            <a:r>
              <a:rPr lang="ru-RU" dirty="0" err="1"/>
              <a:t>бакалавриат</a:t>
            </a:r>
            <a:r>
              <a:rPr lang="ru-RU" dirty="0"/>
              <a:t>, </a:t>
            </a:r>
            <a:r>
              <a:rPr lang="ru-RU" dirty="0" err="1"/>
              <a:t>специалитет</a:t>
            </a:r>
            <a:r>
              <a:rPr lang="ru-RU" dirty="0"/>
              <a:t> и магистратура.</a:t>
            </a:r>
          </a:p>
        </p:txBody>
      </p:sp>
    </p:spTree>
    <p:extLst>
      <p:ext uri="{BB962C8B-B14F-4D97-AF65-F5344CB8AC3E}">
        <p14:creationId xmlns:p14="http://schemas.microsoft.com/office/powerpoint/2010/main" val="38344818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квалификационных степеней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Их несколько. Рассмотрим каждую: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Бакалавриат</a:t>
            </a:r>
            <a:r>
              <a:rPr lang="ru-RU" dirty="0"/>
              <a:t> – первая квалификационная степень в современном российском образовании. Для ее получения необходимо отучиться в вузе минимум четыре года и успешно сдать выпускную работу. На ее основании после сдачи экзаменов госкомиссии присваивается квалификация бакалавра по конкретному направлению подготовки.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Специалитет</a:t>
            </a:r>
            <a:r>
              <a:rPr lang="ru-RU" dirty="0"/>
              <a:t> – учеба длится пять курсов, а последняя сессия включает сдачу государственных экзаменов и защиту дипломной работы или проекта. Кроме квалификационной степени специалиста, в дипломе государственного образца указывается профессиональная квалификация и специализация.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Магистратура – третья квалификационная степень в высшем образовании. Чтобы ее получить, необходимо отучиться два года после </a:t>
            </a:r>
            <a:r>
              <a:rPr lang="ru-RU" dirty="0" err="1"/>
              <a:t>бакалавриата</a:t>
            </a:r>
            <a:r>
              <a:rPr lang="ru-RU" dirty="0"/>
              <a:t> или один после </a:t>
            </a:r>
            <a:r>
              <a:rPr lang="ru-RU" dirty="0" err="1"/>
              <a:t>специалитета</a:t>
            </a:r>
            <a:r>
              <a:rPr lang="ru-RU" dirty="0"/>
              <a:t>. Завершающий этап – защита магистерской диссертации.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Ученые степени кандидата и доктора наук. В них определяется общая научная отрасль и более узкая специальность. Для получения необходимо обучение в аспирантуре или докторантуре, апробация научных результатов и успешная защита диссертации.</a:t>
            </a:r>
          </a:p>
        </p:txBody>
      </p:sp>
    </p:spTree>
    <p:extLst>
      <p:ext uri="{BB962C8B-B14F-4D97-AF65-F5344CB8AC3E}">
        <p14:creationId xmlns:p14="http://schemas.microsoft.com/office/powerpoint/2010/main" val="224994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609</TotalTime>
  <Words>921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квалификация профессий</vt:lpstr>
      <vt:lpstr>Квалификация</vt:lpstr>
      <vt:lpstr>Понятие о профессии, специальности и квалификации</vt:lpstr>
      <vt:lpstr>Профессия</vt:lpstr>
      <vt:lpstr>Специальность</vt:lpstr>
      <vt:lpstr>Специализация</vt:lpstr>
      <vt:lpstr>Презентация PowerPoint</vt:lpstr>
      <vt:lpstr>Квалификация</vt:lpstr>
      <vt:lpstr>Виды квалификационных степеней</vt:lpstr>
      <vt:lpstr>Презентация PowerPoint</vt:lpstr>
      <vt:lpstr>Специальности и квалификации в ИМЭС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квалификация профессий</dc:title>
  <dc:creator>User Windows</dc:creator>
  <cp:lastModifiedBy>User Windows</cp:lastModifiedBy>
  <cp:revision>6</cp:revision>
  <dcterms:created xsi:type="dcterms:W3CDTF">2024-03-27T21:54:09Z</dcterms:created>
  <dcterms:modified xsi:type="dcterms:W3CDTF">2024-03-28T08:03:44Z</dcterms:modified>
</cp:coreProperties>
</file>