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4" r:id="rId1"/>
  </p:sldMasterIdLst>
  <p:sldIdLst>
    <p:sldId id="258" r:id="rId2"/>
    <p:sldId id="268" r:id="rId3"/>
    <p:sldId id="260" r:id="rId4"/>
    <p:sldId id="265" r:id="rId5"/>
    <p:sldId id="272" r:id="rId6"/>
    <p:sldId id="269" r:id="rId7"/>
    <p:sldId id="263" r:id="rId8"/>
    <p:sldId id="273" r:id="rId9"/>
    <p:sldId id="274" r:id="rId10"/>
    <p:sldId id="275" r:id="rId11"/>
    <p:sldId id="276" r:id="rId12"/>
    <p:sldId id="282" r:id="rId13"/>
    <p:sldId id="278" r:id="rId14"/>
    <p:sldId id="279" r:id="rId15"/>
    <p:sldId id="280" r:id="rId16"/>
    <p:sldId id="281" r:id="rId17"/>
    <p:sldId id="261" r:id="rId18"/>
    <p:sldId id="267" r:id="rId19"/>
    <p:sldId id="284" r:id="rId20"/>
    <p:sldId id="271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63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991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81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0948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701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6532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514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889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1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395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974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0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72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719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266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433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03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93226-8166-4DD5-95A8-5B3C4BD2C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54" y="219635"/>
            <a:ext cx="8825659" cy="793377"/>
          </a:xfrm>
        </p:spPr>
        <p:txBody>
          <a:bodyPr/>
          <a:lstStyle/>
          <a:p>
            <a:pPr algn="ctr"/>
            <a:r>
              <a:rPr lang="ru-RU" sz="2800" b="1" dirty="0"/>
              <a:t>Проект «Школа </a:t>
            </a:r>
            <a:r>
              <a:rPr lang="ru-RU" sz="2800" b="1" dirty="0" err="1"/>
              <a:t>Минпросвещения</a:t>
            </a:r>
            <a:r>
              <a:rPr lang="ru-RU" sz="2800" b="1" dirty="0"/>
              <a:t> России»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25811C-4AA7-432C-AE9E-7E148EAF3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5377" y="2674190"/>
            <a:ext cx="5901674" cy="1810871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4000" b="1" dirty="0"/>
              <a:t>Онлайн-практикум </a:t>
            </a:r>
          </a:p>
          <a:p>
            <a:pPr algn="ctr">
              <a:spcBef>
                <a:spcPts val="0"/>
              </a:spcBef>
            </a:pPr>
            <a:r>
              <a:rPr lang="ru-RU" sz="4000" b="1" dirty="0"/>
              <a:t>«Реализация проекта «Школа полного дня» на базе МБОУ «Гимназия № 17»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161C76-CC74-4CB0-BE66-AC56F2859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14" y="1461172"/>
            <a:ext cx="5649211" cy="423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4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69CE9D-5049-4FCF-B8F0-612A66E01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063" y="318247"/>
            <a:ext cx="4401356" cy="6221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D57B81-F5B9-47DF-8640-8E5CA6C43F66}"/>
              </a:ext>
            </a:extLst>
          </p:cNvPr>
          <p:cNvSpPr txBox="1"/>
          <p:nvPr/>
        </p:nvSpPr>
        <p:spPr>
          <a:xfrm>
            <a:off x="699248" y="1246094"/>
            <a:ext cx="58695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Академическая экспериментальная площадка АСОУ по теме </a:t>
            </a:r>
          </a:p>
          <a:p>
            <a:endParaRPr lang="ru-RU" sz="2400" b="1" dirty="0"/>
          </a:p>
          <a:p>
            <a:r>
              <a:rPr lang="ru-RU" sz="2400" b="1" dirty="0"/>
              <a:t>«Формирование традиционных российских духовно-нравственных ценностей межкультурной коммуникации в условиях сетевой площадки на базе образовательной организации» </a:t>
            </a:r>
          </a:p>
        </p:txBody>
      </p:sp>
    </p:spTree>
    <p:extLst>
      <p:ext uri="{BB962C8B-B14F-4D97-AF65-F5344CB8AC3E}">
        <p14:creationId xmlns:p14="http://schemas.microsoft.com/office/powerpoint/2010/main" val="366342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A6B930-3F3F-4CF8-9202-A99EEA44D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290" y="201828"/>
            <a:ext cx="3931732" cy="43576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F2C6CF-D0FD-44A4-8570-CFB7BCD0F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57" y="201828"/>
            <a:ext cx="5784343" cy="32271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48004C-11A8-4C19-95D2-D8BB22642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235" y="3550410"/>
            <a:ext cx="6320117" cy="310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4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84130679-1EDF-4930-B717-F391BD7C5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412" y="2133600"/>
            <a:ext cx="2367430" cy="236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1">
            <a:extLst>
              <a:ext uri="{FF2B5EF4-FFF2-40B4-BE49-F238E27FC236}">
                <a16:creationId xmlns:a16="http://schemas.microsoft.com/office/drawing/2014/main" id="{7D4AA077-C3B7-4CFF-AC76-02E8EB6E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04" y="536575"/>
            <a:ext cx="8677275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10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CA93FA-CD26-425D-AA64-B2332CD5C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93" y="1148511"/>
            <a:ext cx="9698214" cy="58449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26ADD0-5397-4554-A4FE-C9AAC9C75619}"/>
              </a:ext>
            </a:extLst>
          </p:cNvPr>
          <p:cNvSpPr txBox="1"/>
          <p:nvPr/>
        </p:nvSpPr>
        <p:spPr>
          <a:xfrm>
            <a:off x="1013811" y="194404"/>
            <a:ext cx="77364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Кулинарные уроки в рамках программы </a:t>
            </a:r>
          </a:p>
          <a:p>
            <a:r>
              <a:rPr lang="ru-RU" sz="2800" b="1" dirty="0"/>
              <a:t>«Разговор о правильном питании»</a:t>
            </a:r>
          </a:p>
        </p:txBody>
      </p:sp>
    </p:spTree>
    <p:extLst>
      <p:ext uri="{BB962C8B-B14F-4D97-AF65-F5344CB8AC3E}">
        <p14:creationId xmlns:p14="http://schemas.microsoft.com/office/powerpoint/2010/main" val="331872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26ADD0-5397-4554-A4FE-C9AAC9C75619}"/>
              </a:ext>
            </a:extLst>
          </p:cNvPr>
          <p:cNvSpPr txBox="1"/>
          <p:nvPr/>
        </p:nvSpPr>
        <p:spPr>
          <a:xfrm>
            <a:off x="1013811" y="194404"/>
            <a:ext cx="77364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Кулинарные уроки в рамках программы </a:t>
            </a:r>
          </a:p>
          <a:p>
            <a:r>
              <a:rPr lang="ru-RU" sz="2800" b="1" dirty="0"/>
              <a:t>«Разговор о правильном питании»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1AC303-5D0A-47D2-97E4-F695C8218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5" y="1148511"/>
            <a:ext cx="9887553" cy="585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6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F5A8F2-567D-49CB-8FE1-66017B753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24" y="1281953"/>
            <a:ext cx="6333016" cy="4294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F4CE00-91FF-4019-BB9B-272D765CA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961" y="695325"/>
            <a:ext cx="3868738" cy="546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981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00A53A-CB10-4B8C-8763-E8FFDB77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30" y="1127557"/>
            <a:ext cx="6503661" cy="445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5ED6F9-A6C1-4156-A1B2-64C7F4964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262" y="458320"/>
            <a:ext cx="4065588" cy="574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75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808AC9-11EF-4CC2-9C6D-169BA744C327}"/>
              </a:ext>
            </a:extLst>
          </p:cNvPr>
          <p:cNvSpPr txBox="1"/>
          <p:nvPr/>
        </p:nvSpPr>
        <p:spPr>
          <a:xfrm flipH="1">
            <a:off x="358589" y="295835"/>
            <a:ext cx="1084729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ДОПОЛНИТЕЛЬНОЕ ОБРАЗОВАНИЕ</a:t>
            </a:r>
          </a:p>
          <a:p>
            <a:pPr algn="ctr"/>
            <a:endParaRPr lang="ru-RU" sz="2800" b="1" dirty="0"/>
          </a:p>
          <a:p>
            <a:pPr algn="ctr"/>
            <a:r>
              <a:rPr lang="ru-RU" sz="2800" b="1" u="sng" dirty="0"/>
              <a:t>Кружки и секции спортивной направленности:</a:t>
            </a:r>
          </a:p>
          <a:p>
            <a:pPr algn="ctr"/>
            <a:endParaRPr lang="ru-RU" sz="2800" b="1" dirty="0"/>
          </a:p>
          <a:p>
            <a:pPr algn="ctr"/>
            <a:endParaRPr lang="ru-RU" sz="2800" b="1" dirty="0"/>
          </a:p>
          <a:p>
            <a:pPr algn="ctr"/>
            <a:endParaRPr lang="ru-RU" sz="24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/>
              <a:t>Мини-футбол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/>
              <a:t>Футбол для начинающих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/>
              <a:t>Баскетбол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/>
              <a:t>Волейбол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/>
              <a:t>Бассейн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CBF6F9-908E-4F84-B429-F7E522929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835" y="1909482"/>
            <a:ext cx="6203576" cy="46526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4618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808AC9-11EF-4CC2-9C6D-169BA744C327}"/>
              </a:ext>
            </a:extLst>
          </p:cNvPr>
          <p:cNvSpPr txBox="1"/>
          <p:nvPr/>
        </p:nvSpPr>
        <p:spPr>
          <a:xfrm flipH="1">
            <a:off x="358589" y="295835"/>
            <a:ext cx="1084729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ДОПОЛНИТЕЛЬНОЕ ОБРАЗОВАНИЕ</a:t>
            </a:r>
          </a:p>
          <a:p>
            <a:pPr algn="ctr"/>
            <a:endParaRPr lang="ru-RU" sz="2800" b="1" dirty="0"/>
          </a:p>
          <a:p>
            <a:pPr algn="ctr"/>
            <a:r>
              <a:rPr lang="ru-RU" sz="2800" b="1" u="sng" dirty="0"/>
              <a:t>Кружки и секции </a:t>
            </a:r>
            <a:r>
              <a:rPr lang="ru-RU" sz="2800" b="1" u="sng" dirty="0" smtClean="0"/>
              <a:t>технической </a:t>
            </a:r>
            <a:r>
              <a:rPr lang="ru-RU" sz="2800" b="1" u="sng" dirty="0"/>
              <a:t>направленности:</a:t>
            </a:r>
          </a:p>
          <a:p>
            <a:pPr algn="ctr"/>
            <a:endParaRPr lang="ru-RU" sz="24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 smtClean="0"/>
              <a:t>IT</a:t>
            </a:r>
            <a:r>
              <a:rPr lang="ru-RU" sz="2400" b="1" dirty="0" smtClean="0"/>
              <a:t>-квант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 smtClean="0"/>
              <a:t>ФИЗМАТИК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 smtClean="0"/>
              <a:t>Scratch-</a:t>
            </a:r>
            <a:r>
              <a:rPr lang="ru-RU" sz="2400" b="1" dirty="0" smtClean="0"/>
              <a:t>программирование</a:t>
            </a:r>
          </a:p>
          <a:p>
            <a:endParaRPr lang="ru-RU" sz="24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/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Кружки предметной направленности: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Физико-математический кружок «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Физматик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»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Кружок «Юный химик»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/>
          </a:p>
          <a:p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43" y="3235101"/>
            <a:ext cx="5779125" cy="343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3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808AC9-11EF-4CC2-9C6D-169BA744C327}"/>
              </a:ext>
            </a:extLst>
          </p:cNvPr>
          <p:cNvSpPr txBox="1"/>
          <p:nvPr/>
        </p:nvSpPr>
        <p:spPr>
          <a:xfrm flipH="1">
            <a:off x="358589" y="295835"/>
            <a:ext cx="1084729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ДОПОЛНИТЕЛЬНОЕ ОБРАЗОВАНИЕ</a:t>
            </a:r>
          </a:p>
          <a:p>
            <a:pPr algn="ctr"/>
            <a:endParaRPr lang="ru-RU" sz="2800" b="1" dirty="0"/>
          </a:p>
          <a:p>
            <a:pPr algn="ctr"/>
            <a:r>
              <a:rPr lang="ru-RU" sz="2800" b="1" u="sng" dirty="0"/>
              <a:t>Кружки и секции творческой направленности:</a:t>
            </a:r>
          </a:p>
          <a:p>
            <a:pPr algn="ctr"/>
            <a:endParaRPr lang="ru-RU" sz="24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b="1" dirty="0"/>
              <a:t>Хореографическая студия «</a:t>
            </a:r>
            <a:r>
              <a:rPr lang="ru-RU" sz="2200" b="1" dirty="0" err="1"/>
              <a:t>Эстрея</a:t>
            </a:r>
            <a:r>
              <a:rPr lang="ru-RU" sz="2200" b="1" dirty="0"/>
              <a:t>»: «Современная хореография»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b="1" dirty="0"/>
              <a:t>ИЗО-студия «Пересвет»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b="1" dirty="0"/>
              <a:t>Кружок «Рукодельница»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b="1" dirty="0"/>
              <a:t>Кружок «Резьба по дереву»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b="1" dirty="0"/>
              <a:t>Театральная </a:t>
            </a:r>
            <a:r>
              <a:rPr lang="ru-RU" sz="2200" b="1" dirty="0" smtClean="0"/>
              <a:t>студия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b="1" dirty="0"/>
              <a:t> </a:t>
            </a:r>
            <a:r>
              <a:rPr lang="ru-RU" sz="2200" b="1" dirty="0" smtClean="0"/>
              <a:t>Программа «Орлята-Наставники»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/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Кружки предметной направленности: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Физико-математический кружок «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Физматик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»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Кружок «Юный химик»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/>
          </a:p>
          <a:p>
            <a:endParaRPr lang="ru-RU" sz="2400" b="1" dirty="0"/>
          </a:p>
        </p:txBody>
      </p:sp>
      <p:sp>
        <p:nvSpPr>
          <p:cNvPr id="3" name="AutoShape 2" descr="blob:https://web.telegram.org/3499926a-533a-478e-9efe-36e8a6e015f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530" y="4074422"/>
            <a:ext cx="4429539" cy="24916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591" y="4074422"/>
            <a:ext cx="3349487" cy="2512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22" y="4074422"/>
            <a:ext cx="3306417" cy="247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78CE0-CCA5-4297-825D-8874406B33A3}"/>
              </a:ext>
            </a:extLst>
          </p:cNvPr>
          <p:cNvSpPr txBox="1"/>
          <p:nvPr/>
        </p:nvSpPr>
        <p:spPr>
          <a:xfrm>
            <a:off x="555812" y="484094"/>
            <a:ext cx="112578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МБОУ «Гимназия № 17» – участник регионального проекта «Школа полного дня»:</a:t>
            </a:r>
          </a:p>
          <a:p>
            <a:endParaRPr lang="ru-RU" sz="2800" b="1" dirty="0"/>
          </a:p>
          <a:p>
            <a:r>
              <a:rPr lang="ru-RU" sz="2800" b="1" dirty="0"/>
              <a:t>в 2022-2023 учебном году (основание: приказ АСОУ № 978-04 от 23.08.2022 «Об утверждении перечня участников регионального проекта «Школа полного дня» на 2022-2023 учебный год»);</a:t>
            </a:r>
          </a:p>
          <a:p>
            <a:endParaRPr lang="ru-RU" sz="2800" b="1" dirty="0"/>
          </a:p>
          <a:p>
            <a:r>
              <a:rPr lang="ru-RU" sz="2800" b="1" dirty="0"/>
              <a:t>в 2023-2024 учебном году (основание: приказ АСОУ № 893-04 от 19.07.2023 «Об утверждении перечня образовательных организаций участников регионального проекта «Школа полного дня» на 2023-2024 учебный год»)</a:t>
            </a:r>
          </a:p>
        </p:txBody>
      </p:sp>
    </p:spTree>
    <p:extLst>
      <p:ext uri="{BB962C8B-B14F-4D97-AF65-F5344CB8AC3E}">
        <p14:creationId xmlns:p14="http://schemas.microsoft.com/office/powerpoint/2010/main" val="118504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0C6DF3-310E-4E98-B109-08F5CAFBE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44" y="405941"/>
            <a:ext cx="10518312" cy="62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4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3A685E-0EB0-4832-B8E3-DA8D17BFD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338" y="2080397"/>
            <a:ext cx="3649219" cy="3649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870E9C-E8A1-4AB7-9E15-6FEE4D0ACB4F}"/>
              </a:ext>
            </a:extLst>
          </p:cNvPr>
          <p:cNvSpPr txBox="1"/>
          <p:nvPr/>
        </p:nvSpPr>
        <p:spPr>
          <a:xfrm>
            <a:off x="2434581" y="591671"/>
            <a:ext cx="73228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79605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4167B6-B839-47C9-B73D-5FB35A2E94BA}"/>
              </a:ext>
            </a:extLst>
          </p:cNvPr>
          <p:cNvSpPr txBox="1"/>
          <p:nvPr/>
        </p:nvSpPr>
        <p:spPr>
          <a:xfrm>
            <a:off x="3218330" y="340658"/>
            <a:ext cx="5522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Документация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3692DB-08F1-445E-BE39-380D9FBE0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8" t="1449"/>
          <a:stretch/>
        </p:blipFill>
        <p:spPr>
          <a:xfrm>
            <a:off x="1731210" y="1013012"/>
            <a:ext cx="3666302" cy="55043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054047-1C41-4B79-91CC-CC0361F3E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626" y="1013012"/>
            <a:ext cx="3583840" cy="550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B97775-ADEC-42ED-8D7D-3B4741A1D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506" y="196841"/>
            <a:ext cx="6526305" cy="646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764B3B6-C8E5-4FF4-B435-3E352BF87CBD}"/>
              </a:ext>
            </a:extLst>
          </p:cNvPr>
          <p:cNvSpPr txBox="1"/>
          <p:nvPr/>
        </p:nvSpPr>
        <p:spPr>
          <a:xfrm>
            <a:off x="376519" y="224118"/>
            <a:ext cx="9242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Соглашение о сотрудничестве с учреждением дополнительного образования «Центр Орбита»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2A97C5-DF83-4D99-8A1C-382ADE891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02" r="4544"/>
          <a:stretch/>
        </p:blipFill>
        <p:spPr>
          <a:xfrm>
            <a:off x="141482" y="1312368"/>
            <a:ext cx="3910565" cy="53215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B91215-EC67-41A9-8316-24143341D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595" y="1312368"/>
            <a:ext cx="3982809" cy="5321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FEE678-D2F9-491B-92F2-E21D29B4F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366" y="1340682"/>
            <a:ext cx="3818152" cy="52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764B3B6-C8E5-4FF4-B435-3E352BF87CBD}"/>
              </a:ext>
            </a:extLst>
          </p:cNvPr>
          <p:cNvSpPr txBox="1"/>
          <p:nvPr/>
        </p:nvSpPr>
        <p:spPr>
          <a:xfrm>
            <a:off x="376519" y="224118"/>
            <a:ext cx="9242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Соглашение о сотрудничестве с учреждением дополнительного образования «Центр Гармония»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F1D83D-8808-4E40-966D-F6988010C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7" t="-697"/>
          <a:stretch/>
        </p:blipFill>
        <p:spPr>
          <a:xfrm>
            <a:off x="152402" y="1290713"/>
            <a:ext cx="3684463" cy="52086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DD6A67-E104-4A6B-A485-2CB573A29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7"/>
          <a:stretch/>
        </p:blipFill>
        <p:spPr>
          <a:xfrm>
            <a:off x="4087969" y="1290714"/>
            <a:ext cx="3684463" cy="52086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1959B5-E131-4601-AABB-8508C8C0A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536" y="1309624"/>
            <a:ext cx="3836863" cy="518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764B3B6-C8E5-4FF4-B435-3E352BF87CBD}"/>
              </a:ext>
            </a:extLst>
          </p:cNvPr>
          <p:cNvSpPr txBox="1"/>
          <p:nvPr/>
        </p:nvSpPr>
        <p:spPr>
          <a:xfrm>
            <a:off x="233082" y="224118"/>
            <a:ext cx="10739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Договор о сотрудничестве и совместной деятельности </a:t>
            </a:r>
          </a:p>
          <a:p>
            <a:r>
              <a:rPr lang="ru-RU" sz="2800" b="1" dirty="0"/>
              <a:t>с Центральной детской библиотекой им. Б. </a:t>
            </a:r>
            <a:r>
              <a:rPr lang="ru-RU" sz="2800" b="1" dirty="0" err="1"/>
              <a:t>Заходера</a:t>
            </a:r>
            <a:endParaRPr lang="ru-RU" sz="28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93B801-2092-404A-8C06-364F3D45D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6"/>
          <a:stretch/>
        </p:blipFill>
        <p:spPr>
          <a:xfrm>
            <a:off x="726195" y="1299883"/>
            <a:ext cx="3659690" cy="51563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6F4237-73AD-4F5D-AD89-4FA52FB17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858" y="1299883"/>
            <a:ext cx="3639410" cy="51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8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1B12CF-FB61-439E-A4B2-A09F9FD59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22" y="475129"/>
            <a:ext cx="10999956" cy="619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F45503-7CC9-4EAB-9387-8BFBB52F5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5" y="356592"/>
            <a:ext cx="5476567" cy="61448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C56201-152E-4349-9B0D-6E6EB9905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200" y="1006042"/>
            <a:ext cx="4121524" cy="54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3315</TotalTime>
  <Words>281</Words>
  <Application>Microsoft Office PowerPoint</Application>
  <PresentationFormat>Широкоэкранный</PresentationFormat>
  <Paragraphs>61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Century Gothic</vt:lpstr>
      <vt:lpstr>Trebuchet MS</vt:lpstr>
      <vt:lpstr>Wingdings</vt:lpstr>
      <vt:lpstr>Wingdings 3</vt:lpstr>
      <vt:lpstr>Аспект</vt:lpstr>
      <vt:lpstr>Проект «Школа Минпросвещения России»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МОДЕЛЬ  «ШКОЛЫ ПОЛНОГО ДНЯ»</dc:title>
  <dc:creator>Ирина</dc:creator>
  <cp:lastModifiedBy>Пользователь Windows</cp:lastModifiedBy>
  <cp:revision>21</cp:revision>
  <dcterms:created xsi:type="dcterms:W3CDTF">2022-04-24T17:14:47Z</dcterms:created>
  <dcterms:modified xsi:type="dcterms:W3CDTF">2024-06-13T15:18:05Z</dcterms:modified>
</cp:coreProperties>
</file>