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68" r:id="rId4"/>
    <p:sldId id="271" r:id="rId5"/>
    <p:sldId id="269" r:id="rId6"/>
    <p:sldId id="270"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65" r:id="rId21"/>
    <p:sldId id="285" r:id="rId22"/>
    <p:sldId id="256"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0" d="100"/>
          <a:sy n="60" d="100"/>
        </p:scale>
        <p:origin x="872"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F9A8A9B-10E7-4F66-AA20-A28541EF7C4D}" type="datetimeFigureOut">
              <a:rPr lang="ru-RU" smtClean="0"/>
              <a:t>29.01.2026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680886-1BC6-4261-944E-C270AF5DB4F0}" type="slidenum">
              <a:rPr lang="ru-RU" smtClean="0"/>
              <a:t>‹#›</a:t>
            </a:fld>
            <a:endParaRPr lang="ru-RU"/>
          </a:p>
        </p:txBody>
      </p:sp>
    </p:spTree>
    <p:extLst>
      <p:ext uri="{BB962C8B-B14F-4D97-AF65-F5344CB8AC3E}">
        <p14:creationId xmlns:p14="http://schemas.microsoft.com/office/powerpoint/2010/main" val="99616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9A8A9B-10E7-4F66-AA20-A28541EF7C4D}" type="datetimeFigureOut">
              <a:rPr lang="ru-RU" smtClean="0"/>
              <a:t>29.01.2026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680886-1BC6-4261-944E-C270AF5DB4F0}" type="slidenum">
              <a:rPr lang="ru-RU" smtClean="0"/>
              <a:t>‹#›</a:t>
            </a:fld>
            <a:endParaRPr lang="ru-RU"/>
          </a:p>
        </p:txBody>
      </p:sp>
    </p:spTree>
    <p:extLst>
      <p:ext uri="{BB962C8B-B14F-4D97-AF65-F5344CB8AC3E}">
        <p14:creationId xmlns:p14="http://schemas.microsoft.com/office/powerpoint/2010/main" val="2234351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9A8A9B-10E7-4F66-AA20-A28541EF7C4D}" type="datetimeFigureOut">
              <a:rPr lang="ru-RU" smtClean="0"/>
              <a:t>29.01.2026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680886-1BC6-4261-944E-C270AF5DB4F0}" type="slidenum">
              <a:rPr lang="ru-RU" smtClean="0"/>
              <a:t>‹#›</a:t>
            </a:fld>
            <a:endParaRPr lang="ru-RU"/>
          </a:p>
        </p:txBody>
      </p:sp>
    </p:spTree>
    <p:extLst>
      <p:ext uri="{BB962C8B-B14F-4D97-AF65-F5344CB8AC3E}">
        <p14:creationId xmlns:p14="http://schemas.microsoft.com/office/powerpoint/2010/main" val="153476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9A8A9B-10E7-4F66-AA20-A28541EF7C4D}" type="datetimeFigureOut">
              <a:rPr lang="ru-RU" smtClean="0"/>
              <a:t>29.01.2026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680886-1BC6-4261-944E-C270AF5DB4F0}" type="slidenum">
              <a:rPr lang="ru-RU" smtClean="0"/>
              <a:t>‹#›</a:t>
            </a:fld>
            <a:endParaRPr lang="ru-RU"/>
          </a:p>
        </p:txBody>
      </p:sp>
    </p:spTree>
    <p:extLst>
      <p:ext uri="{BB962C8B-B14F-4D97-AF65-F5344CB8AC3E}">
        <p14:creationId xmlns:p14="http://schemas.microsoft.com/office/powerpoint/2010/main" val="417224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F9A8A9B-10E7-4F66-AA20-A28541EF7C4D}" type="datetimeFigureOut">
              <a:rPr lang="ru-RU" smtClean="0"/>
              <a:t>29.01.2026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680886-1BC6-4261-944E-C270AF5DB4F0}" type="slidenum">
              <a:rPr lang="ru-RU" smtClean="0"/>
              <a:t>‹#›</a:t>
            </a:fld>
            <a:endParaRPr lang="ru-RU"/>
          </a:p>
        </p:txBody>
      </p:sp>
    </p:spTree>
    <p:extLst>
      <p:ext uri="{BB962C8B-B14F-4D97-AF65-F5344CB8AC3E}">
        <p14:creationId xmlns:p14="http://schemas.microsoft.com/office/powerpoint/2010/main" val="156276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F9A8A9B-10E7-4F66-AA20-A28541EF7C4D}" type="datetimeFigureOut">
              <a:rPr lang="ru-RU" smtClean="0"/>
              <a:t>29.01.2026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680886-1BC6-4261-944E-C270AF5DB4F0}" type="slidenum">
              <a:rPr lang="ru-RU" smtClean="0"/>
              <a:t>‹#›</a:t>
            </a:fld>
            <a:endParaRPr lang="ru-RU"/>
          </a:p>
        </p:txBody>
      </p:sp>
    </p:spTree>
    <p:extLst>
      <p:ext uri="{BB962C8B-B14F-4D97-AF65-F5344CB8AC3E}">
        <p14:creationId xmlns:p14="http://schemas.microsoft.com/office/powerpoint/2010/main" val="68501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F9A8A9B-10E7-4F66-AA20-A28541EF7C4D}" type="datetimeFigureOut">
              <a:rPr lang="ru-RU" smtClean="0"/>
              <a:t>29.01.2026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5680886-1BC6-4261-944E-C270AF5DB4F0}" type="slidenum">
              <a:rPr lang="ru-RU" smtClean="0"/>
              <a:t>‹#›</a:t>
            </a:fld>
            <a:endParaRPr lang="ru-RU"/>
          </a:p>
        </p:txBody>
      </p:sp>
    </p:spTree>
    <p:extLst>
      <p:ext uri="{BB962C8B-B14F-4D97-AF65-F5344CB8AC3E}">
        <p14:creationId xmlns:p14="http://schemas.microsoft.com/office/powerpoint/2010/main" val="244356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F9A8A9B-10E7-4F66-AA20-A28541EF7C4D}" type="datetimeFigureOut">
              <a:rPr lang="ru-RU" smtClean="0"/>
              <a:t>29.01.2026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5680886-1BC6-4261-944E-C270AF5DB4F0}" type="slidenum">
              <a:rPr lang="ru-RU" smtClean="0"/>
              <a:t>‹#›</a:t>
            </a:fld>
            <a:endParaRPr lang="ru-RU"/>
          </a:p>
        </p:txBody>
      </p:sp>
    </p:spTree>
    <p:extLst>
      <p:ext uri="{BB962C8B-B14F-4D97-AF65-F5344CB8AC3E}">
        <p14:creationId xmlns:p14="http://schemas.microsoft.com/office/powerpoint/2010/main" val="24125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9A8A9B-10E7-4F66-AA20-A28541EF7C4D}" type="datetimeFigureOut">
              <a:rPr lang="ru-RU" smtClean="0"/>
              <a:t>29.01.2026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5680886-1BC6-4261-944E-C270AF5DB4F0}" type="slidenum">
              <a:rPr lang="ru-RU" smtClean="0"/>
              <a:t>‹#›</a:t>
            </a:fld>
            <a:endParaRPr lang="ru-RU"/>
          </a:p>
        </p:txBody>
      </p:sp>
    </p:spTree>
    <p:extLst>
      <p:ext uri="{BB962C8B-B14F-4D97-AF65-F5344CB8AC3E}">
        <p14:creationId xmlns:p14="http://schemas.microsoft.com/office/powerpoint/2010/main" val="18542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F9A8A9B-10E7-4F66-AA20-A28541EF7C4D}" type="datetimeFigureOut">
              <a:rPr lang="ru-RU" smtClean="0"/>
              <a:t>29.01.2026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680886-1BC6-4261-944E-C270AF5DB4F0}" type="slidenum">
              <a:rPr lang="ru-RU" smtClean="0"/>
              <a:t>‹#›</a:t>
            </a:fld>
            <a:endParaRPr lang="ru-RU"/>
          </a:p>
        </p:txBody>
      </p:sp>
    </p:spTree>
    <p:extLst>
      <p:ext uri="{BB962C8B-B14F-4D97-AF65-F5344CB8AC3E}">
        <p14:creationId xmlns:p14="http://schemas.microsoft.com/office/powerpoint/2010/main" val="59848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F9A8A9B-10E7-4F66-AA20-A28541EF7C4D}" type="datetimeFigureOut">
              <a:rPr lang="ru-RU" smtClean="0"/>
              <a:t>29.01.2026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680886-1BC6-4261-944E-C270AF5DB4F0}" type="slidenum">
              <a:rPr lang="ru-RU" smtClean="0"/>
              <a:t>‹#›</a:t>
            </a:fld>
            <a:endParaRPr lang="ru-RU"/>
          </a:p>
        </p:txBody>
      </p:sp>
    </p:spTree>
    <p:extLst>
      <p:ext uri="{BB962C8B-B14F-4D97-AF65-F5344CB8AC3E}">
        <p14:creationId xmlns:p14="http://schemas.microsoft.com/office/powerpoint/2010/main" val="1217351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DnDiag">
          <a:fgClr>
            <a:schemeClr val="accent4"/>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A8A9B-10E7-4F66-AA20-A28541EF7C4D}" type="datetimeFigureOut">
              <a:rPr lang="ru-RU" smtClean="0"/>
              <a:t>29.01.2026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80886-1BC6-4261-944E-C270AF5DB4F0}" type="slidenum">
              <a:rPr lang="ru-RU" smtClean="0"/>
              <a:t>‹#›</a:t>
            </a:fld>
            <a:endParaRPr lang="ru-RU"/>
          </a:p>
        </p:txBody>
      </p:sp>
    </p:spTree>
    <p:extLst>
      <p:ext uri="{BB962C8B-B14F-4D97-AF65-F5344CB8AC3E}">
        <p14:creationId xmlns:p14="http://schemas.microsoft.com/office/powerpoint/2010/main" val="3536916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52892" y="150070"/>
            <a:ext cx="11080277" cy="769441"/>
          </a:xfrm>
          <a:prstGeom prst="rect">
            <a:avLst/>
          </a:prstGeom>
        </p:spPr>
        <p:txBody>
          <a:bodyPr wrap="none">
            <a:spAutoFit/>
          </a:bodyPr>
          <a:lstStyle/>
          <a:p>
            <a:r>
              <a:rPr lang="ru-RU" sz="4400" b="1" dirty="0" smtClean="0">
                <a:solidFill>
                  <a:schemeClr val="accent2">
                    <a:lumMod val="75000"/>
                  </a:schemeClr>
                </a:solidFill>
                <a:latin typeface="Monotype Corsiva" panose="03010101010201010101" pitchFamily="66" charset="0"/>
              </a:rPr>
              <a:t>25-ая Всероссийской Олимпиады «Созвездие - 2025»</a:t>
            </a:r>
            <a:endParaRPr lang="ru-RU" sz="4400" b="1" dirty="0">
              <a:solidFill>
                <a:schemeClr val="accent2">
                  <a:lumMod val="75000"/>
                </a:schemeClr>
              </a:solidFill>
              <a:latin typeface="Monotype Corsiva" panose="03010101010201010101" pitchFamily="66" charset="0"/>
            </a:endParaRPr>
          </a:p>
        </p:txBody>
      </p:sp>
      <p:sp>
        <p:nvSpPr>
          <p:cNvPr id="6" name="Прямоугольник 5"/>
          <p:cNvSpPr/>
          <p:nvPr/>
        </p:nvSpPr>
        <p:spPr>
          <a:xfrm>
            <a:off x="2944633" y="1839546"/>
            <a:ext cx="6096000" cy="2677656"/>
          </a:xfrm>
          <a:prstGeom prst="rect">
            <a:avLst/>
          </a:prstGeom>
        </p:spPr>
        <p:txBody>
          <a:bodyPr>
            <a:spAutoFit/>
          </a:bodyPr>
          <a:lstStyle/>
          <a:p>
            <a:pPr algn="ctr">
              <a:spcAft>
                <a:spcPts val="0"/>
              </a:spcAft>
            </a:pPr>
            <a:r>
              <a:rPr lang="ru-RU" sz="2800" b="1" kern="50" dirty="0">
                <a:solidFill>
                  <a:schemeClr val="accent2">
                    <a:lumMod val="75000"/>
                  </a:schemeClr>
                </a:solidFill>
                <a:latin typeface="Times New Roman" panose="02020603050405020304" pitchFamily="18" charset="0"/>
                <a:ea typeface="SimSun" panose="02010600030101010101" pitchFamily="2" charset="-122"/>
                <a:cs typeface="Times New Roman" panose="02020603050405020304" pitchFamily="18" charset="0"/>
              </a:rPr>
              <a:t>Проект на тему:</a:t>
            </a:r>
            <a:endParaRPr lang="ru-RU" sz="2800" kern="50" dirty="0" smtClean="0">
              <a:solidFill>
                <a:schemeClr val="accent2">
                  <a:lumMod val="75000"/>
                </a:schemeClr>
              </a:solidFill>
              <a:effectLst/>
              <a:latin typeface="Times New Roman" panose="02020603050405020304" pitchFamily="18" charset="0"/>
              <a:ea typeface="SimSun" panose="02010600030101010101" pitchFamily="2" charset="-122"/>
              <a:cs typeface="Mangal"/>
            </a:endParaRPr>
          </a:p>
          <a:p>
            <a:pPr algn="ctr">
              <a:spcAft>
                <a:spcPts val="0"/>
              </a:spcAft>
            </a:pPr>
            <a:r>
              <a:rPr lang="ru-RU" sz="2800" b="1" kern="50" dirty="0">
                <a:solidFill>
                  <a:schemeClr val="accent2">
                    <a:lumMod val="75000"/>
                  </a:schemeClr>
                </a:solidFill>
                <a:latin typeface="Times New Roman" panose="02020603050405020304" pitchFamily="18" charset="0"/>
                <a:ea typeface="SimSun" panose="02010600030101010101" pitchFamily="2" charset="-122"/>
                <a:cs typeface="Times New Roman" panose="02020603050405020304" pitchFamily="18" charset="0"/>
              </a:rPr>
              <a:t> </a:t>
            </a:r>
            <a:endParaRPr lang="ru-RU" sz="2800" kern="50" dirty="0" smtClean="0">
              <a:solidFill>
                <a:schemeClr val="accent2">
                  <a:lumMod val="75000"/>
                </a:schemeClr>
              </a:solidFill>
              <a:effectLst/>
              <a:latin typeface="Times New Roman" panose="02020603050405020304" pitchFamily="18" charset="0"/>
              <a:ea typeface="SimSun" panose="02010600030101010101" pitchFamily="2" charset="-122"/>
              <a:cs typeface="Mangal"/>
            </a:endParaRPr>
          </a:p>
          <a:p>
            <a:pPr algn="ctr">
              <a:spcAft>
                <a:spcPts val="0"/>
              </a:spcAft>
            </a:pPr>
            <a:r>
              <a:rPr lang="ru-RU" sz="2800" b="1" kern="50" dirty="0">
                <a:solidFill>
                  <a:schemeClr val="accent2">
                    <a:lumMod val="75000"/>
                  </a:schemeClr>
                </a:solidFill>
                <a:latin typeface="Times New Roman" panose="02020603050405020304" pitchFamily="18" charset="0"/>
                <a:ea typeface="SimSun" panose="02010600030101010101" pitchFamily="2" charset="-122"/>
                <a:cs typeface="Times New Roman" panose="02020603050405020304" pitchFamily="18" charset="0"/>
              </a:rPr>
              <a:t>«Исследование истории  МБОУ «Гимназии №17» с точки зрения развития г. Королев (Калининград)»».</a:t>
            </a:r>
            <a:endParaRPr lang="ru-RU" sz="2800" kern="50" dirty="0">
              <a:solidFill>
                <a:schemeClr val="accent2">
                  <a:lumMod val="75000"/>
                </a:schemeClr>
              </a:solidFill>
              <a:effectLst/>
              <a:latin typeface="Times New Roman" panose="02020603050405020304" pitchFamily="18" charset="0"/>
              <a:ea typeface="SimSun" panose="02010600030101010101" pitchFamily="2" charset="-122"/>
              <a:cs typeface="Mangal"/>
            </a:endParaRPr>
          </a:p>
        </p:txBody>
      </p:sp>
      <p:sp>
        <p:nvSpPr>
          <p:cNvPr id="7" name="Прямоугольник 6"/>
          <p:cNvSpPr/>
          <p:nvPr/>
        </p:nvSpPr>
        <p:spPr>
          <a:xfrm>
            <a:off x="5528807" y="4563517"/>
            <a:ext cx="6096000" cy="1754326"/>
          </a:xfrm>
          <a:prstGeom prst="rect">
            <a:avLst/>
          </a:prstGeom>
        </p:spPr>
        <p:txBody>
          <a:bodyPr>
            <a:spAutoFit/>
          </a:bodyPr>
          <a:lstStyle/>
          <a:p>
            <a:pPr algn="r">
              <a:spcAft>
                <a:spcPts val="0"/>
              </a:spcAft>
            </a:pPr>
            <a:r>
              <a:rPr lang="ru-RU" b="1" kern="150" dirty="0">
                <a:solidFill>
                  <a:schemeClr val="accent2">
                    <a:lumMod val="75000"/>
                  </a:schemeClr>
                </a:solidFill>
                <a:latin typeface="Times New Roman" panose="02020603050405020304" pitchFamily="18" charset="0"/>
                <a:ea typeface="SimSun" panose="02010600030101010101" pitchFamily="2" charset="-122"/>
                <a:cs typeface="Mangal"/>
              </a:rPr>
              <a:t>Автор:</a:t>
            </a:r>
            <a:endParaRPr lang="ru-RU" sz="1600" kern="150" dirty="0" smtClean="0">
              <a:solidFill>
                <a:schemeClr val="accent2">
                  <a:lumMod val="75000"/>
                </a:schemeClr>
              </a:solidFill>
              <a:effectLst/>
              <a:latin typeface="Arial" panose="020B0604020202020204" pitchFamily="34" charset="0"/>
              <a:ea typeface="SimSun" panose="02010600030101010101" pitchFamily="2" charset="-122"/>
              <a:cs typeface="Mangal"/>
            </a:endParaRPr>
          </a:p>
          <a:p>
            <a:pPr algn="r">
              <a:spcAft>
                <a:spcPts val="0"/>
              </a:spcAft>
            </a:pPr>
            <a:r>
              <a:rPr lang="ru-RU" b="1" kern="150" dirty="0">
                <a:solidFill>
                  <a:schemeClr val="accent2">
                    <a:lumMod val="75000"/>
                  </a:schemeClr>
                </a:solidFill>
                <a:latin typeface="Times New Roman" panose="02020603050405020304" pitchFamily="18" charset="0"/>
                <a:ea typeface="SimSun" panose="02010600030101010101" pitchFamily="2" charset="-122"/>
                <a:cs typeface="Mangal"/>
              </a:rPr>
              <a:t> Алексахин Александр</a:t>
            </a:r>
            <a:endParaRPr lang="ru-RU" sz="1600" kern="150" dirty="0" smtClean="0">
              <a:solidFill>
                <a:schemeClr val="accent2">
                  <a:lumMod val="75000"/>
                </a:schemeClr>
              </a:solidFill>
              <a:effectLst/>
              <a:latin typeface="Arial" panose="020B0604020202020204" pitchFamily="34" charset="0"/>
              <a:ea typeface="SimSun" panose="02010600030101010101" pitchFamily="2" charset="-122"/>
              <a:cs typeface="Mangal"/>
            </a:endParaRPr>
          </a:p>
          <a:p>
            <a:pPr algn="r">
              <a:spcAft>
                <a:spcPts val="0"/>
              </a:spcAft>
            </a:pPr>
            <a:r>
              <a:rPr lang="ru-RU" b="1" kern="150" dirty="0">
                <a:solidFill>
                  <a:schemeClr val="accent2">
                    <a:lumMod val="75000"/>
                  </a:schemeClr>
                </a:solidFill>
                <a:latin typeface="Times New Roman" panose="02020603050405020304" pitchFamily="18" charset="0"/>
                <a:ea typeface="SimSun" panose="02010600030101010101" pitchFamily="2" charset="-122"/>
                <a:cs typeface="Mangal"/>
              </a:rPr>
              <a:t>учащийся 10  «А класса,</a:t>
            </a:r>
            <a:endParaRPr lang="ru-RU" sz="1600" kern="150" dirty="0" smtClean="0">
              <a:solidFill>
                <a:schemeClr val="accent2">
                  <a:lumMod val="75000"/>
                </a:schemeClr>
              </a:solidFill>
              <a:effectLst/>
              <a:latin typeface="Arial" panose="020B0604020202020204" pitchFamily="34" charset="0"/>
              <a:ea typeface="SimSun" panose="02010600030101010101" pitchFamily="2" charset="-122"/>
              <a:cs typeface="Mangal"/>
            </a:endParaRPr>
          </a:p>
          <a:p>
            <a:pPr algn="r">
              <a:spcAft>
                <a:spcPts val="0"/>
              </a:spcAft>
            </a:pPr>
            <a:r>
              <a:rPr lang="ru-RU" b="1" kern="150" dirty="0">
                <a:solidFill>
                  <a:schemeClr val="accent2">
                    <a:lumMod val="75000"/>
                  </a:schemeClr>
                </a:solidFill>
                <a:latin typeface="Times New Roman" panose="02020603050405020304" pitchFamily="18" charset="0"/>
                <a:ea typeface="SimSun" panose="02010600030101010101" pitchFamily="2" charset="-122"/>
                <a:cs typeface="Mangal"/>
              </a:rPr>
              <a:t>МБОУ «Гимназия 17», </a:t>
            </a:r>
            <a:r>
              <a:rPr lang="ru-RU" b="1" kern="150" dirty="0" err="1">
                <a:solidFill>
                  <a:schemeClr val="accent2">
                    <a:lumMod val="75000"/>
                  </a:schemeClr>
                </a:solidFill>
                <a:latin typeface="Times New Roman" panose="02020603050405020304" pitchFamily="18" charset="0"/>
                <a:ea typeface="SimSun" panose="02010600030101010101" pitchFamily="2" charset="-122"/>
                <a:cs typeface="Mangal"/>
              </a:rPr>
              <a:t>г.о</a:t>
            </a:r>
            <a:r>
              <a:rPr lang="ru-RU" b="1" kern="150" dirty="0">
                <a:solidFill>
                  <a:schemeClr val="accent2">
                    <a:lumMod val="75000"/>
                  </a:schemeClr>
                </a:solidFill>
                <a:latin typeface="Times New Roman" panose="02020603050405020304" pitchFamily="18" charset="0"/>
                <a:ea typeface="SimSun" panose="02010600030101010101" pitchFamily="2" charset="-122"/>
                <a:cs typeface="Mangal"/>
              </a:rPr>
              <a:t>. Королев</a:t>
            </a:r>
            <a:endParaRPr lang="ru-RU" sz="1600" kern="150" dirty="0" smtClean="0">
              <a:solidFill>
                <a:schemeClr val="accent2">
                  <a:lumMod val="75000"/>
                </a:schemeClr>
              </a:solidFill>
              <a:effectLst/>
              <a:latin typeface="Arial" panose="020B0604020202020204" pitchFamily="34" charset="0"/>
              <a:ea typeface="SimSun" panose="02010600030101010101" pitchFamily="2" charset="-122"/>
              <a:cs typeface="Mangal"/>
            </a:endParaRPr>
          </a:p>
          <a:p>
            <a:pPr algn="r">
              <a:spcAft>
                <a:spcPts val="0"/>
              </a:spcAft>
            </a:pPr>
            <a:r>
              <a:rPr lang="ru-RU" b="1" kern="150" dirty="0">
                <a:solidFill>
                  <a:schemeClr val="accent2">
                    <a:lumMod val="75000"/>
                  </a:schemeClr>
                </a:solidFill>
                <a:latin typeface="Times New Roman" panose="02020603050405020304" pitchFamily="18" charset="0"/>
                <a:ea typeface="SimSun" panose="02010600030101010101" pitchFamily="2" charset="-122"/>
                <a:cs typeface="Mangal"/>
              </a:rPr>
              <a:t>Руководитель:</a:t>
            </a:r>
            <a:endParaRPr lang="ru-RU" sz="1600" kern="150" dirty="0" smtClean="0">
              <a:solidFill>
                <a:schemeClr val="accent2">
                  <a:lumMod val="75000"/>
                </a:schemeClr>
              </a:solidFill>
              <a:effectLst/>
              <a:latin typeface="Arial" panose="020B0604020202020204" pitchFamily="34" charset="0"/>
              <a:ea typeface="SimSun" panose="02010600030101010101" pitchFamily="2" charset="-122"/>
              <a:cs typeface="Mangal"/>
            </a:endParaRPr>
          </a:p>
          <a:p>
            <a:pPr algn="r">
              <a:spcAft>
                <a:spcPts val="0"/>
              </a:spcAft>
            </a:pPr>
            <a:r>
              <a:rPr lang="ru-RU" b="1" kern="150" dirty="0">
                <a:solidFill>
                  <a:schemeClr val="accent2">
                    <a:lumMod val="75000"/>
                  </a:schemeClr>
                </a:solidFill>
                <a:latin typeface="Times New Roman" panose="02020603050405020304" pitchFamily="18" charset="0"/>
                <a:ea typeface="SimSun" panose="02010600030101010101" pitchFamily="2" charset="-122"/>
                <a:cs typeface="Mangal"/>
              </a:rPr>
              <a:t> Шарина Наталья Викторовна</a:t>
            </a:r>
            <a:endParaRPr lang="ru-RU" sz="1600" kern="150" dirty="0">
              <a:solidFill>
                <a:schemeClr val="accent2">
                  <a:lumMod val="75000"/>
                </a:schemeClr>
              </a:solidFill>
              <a:effectLst/>
              <a:latin typeface="Arial" panose="020B0604020202020204" pitchFamily="34" charset="0"/>
              <a:ea typeface="SimSun" panose="02010600030101010101" pitchFamily="2" charset="-122"/>
              <a:cs typeface="Mangal"/>
            </a:endParaRPr>
          </a:p>
        </p:txBody>
      </p:sp>
    </p:spTree>
    <p:extLst>
      <p:ext uri="{BB962C8B-B14F-4D97-AF65-F5344CB8AC3E}">
        <p14:creationId xmlns:p14="http://schemas.microsoft.com/office/powerpoint/2010/main" val="35487888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Школа"/>
          <p:cNvPicPr>
            <a:picLocks noChangeAspect="1" noChangeArrowheads="1"/>
          </p:cNvPicPr>
          <p:nvPr/>
        </p:nvPicPr>
        <p:blipFill>
          <a:blip r:embed="rId2" cstate="print"/>
          <a:srcRect/>
          <a:stretch>
            <a:fillRect/>
          </a:stretch>
        </p:blipFill>
        <p:spPr bwMode="auto">
          <a:xfrm>
            <a:off x="1411288" y="0"/>
            <a:ext cx="9256713" cy="6858000"/>
          </a:xfrm>
          <a:prstGeom prst="rect">
            <a:avLst/>
          </a:prstGeom>
          <a:noFill/>
          <a:ln w="28575" algn="ctr">
            <a:solidFill>
              <a:srgbClr val="3631A1"/>
            </a:solidFill>
            <a:miter lim="800000"/>
            <a:headEnd/>
            <a:tailEnd/>
          </a:ln>
          <a:effectLst>
            <a:outerShdw dist="107763" dir="13500000" algn="ctr" rotWithShape="0">
              <a:srgbClr val="808080">
                <a:alpha val="50000"/>
              </a:srgbClr>
            </a:outerShdw>
          </a:effectLst>
        </p:spPr>
      </p:pic>
      <p:sp>
        <p:nvSpPr>
          <p:cNvPr id="4" name="TextBox 3"/>
          <p:cNvSpPr txBox="1"/>
          <p:nvPr/>
        </p:nvSpPr>
        <p:spPr>
          <a:xfrm>
            <a:off x="2952728" y="285731"/>
            <a:ext cx="5643602" cy="1323429"/>
          </a:xfrm>
          <a:prstGeom prst="rect">
            <a:avLst/>
          </a:prstGeom>
          <a:noFill/>
        </p:spPr>
        <p:txBody>
          <a:bodyPr lIns="91430" tIns="45715" rIns="91430" bIns="45715">
            <a:spAutoFit/>
          </a:bodyPr>
          <a:lstStyle/>
          <a:p>
            <a:pPr algn="ctr">
              <a:defRPr/>
            </a:pPr>
            <a:r>
              <a:rPr lang="ru-RU" sz="4000" b="1" dirty="0">
                <a:ln w="18000">
                  <a:solidFill>
                    <a:schemeClr val="accent2">
                      <a:satMod val="140000"/>
                    </a:schemeClr>
                  </a:solidFill>
                  <a:prstDash val="solid"/>
                  <a:miter lim="800000"/>
                </a:ln>
                <a:solidFill>
                  <a:srgbClr val="00FFFF"/>
                </a:solidFill>
                <a:effectLst>
                  <a:outerShdw blurRad="25500" dist="23000" dir="7020000" algn="tl">
                    <a:srgbClr val="000000">
                      <a:alpha val="50000"/>
                    </a:srgbClr>
                  </a:outerShdw>
                </a:effectLst>
              </a:rPr>
              <a:t>Аэрокосмическая средняя школа №17</a:t>
            </a:r>
          </a:p>
        </p:txBody>
      </p:sp>
      <p:sp>
        <p:nvSpPr>
          <p:cNvPr id="5" name="TextBox 4"/>
          <p:cNvSpPr txBox="1"/>
          <p:nvPr/>
        </p:nvSpPr>
        <p:spPr>
          <a:xfrm>
            <a:off x="3024166" y="5357825"/>
            <a:ext cx="5643602" cy="707876"/>
          </a:xfrm>
          <a:prstGeom prst="rect">
            <a:avLst/>
          </a:prstGeom>
          <a:noFill/>
        </p:spPr>
        <p:txBody>
          <a:bodyPr lIns="91430" tIns="45715" rIns="91430" bIns="45715">
            <a:spAutoFit/>
          </a:bodyPr>
          <a:lstStyle/>
          <a:p>
            <a:pPr algn="ctr">
              <a:defRPr/>
            </a:pPr>
            <a:r>
              <a:rPr lang="ru-RU" sz="4000" b="1" dirty="0">
                <a:ln w="18000">
                  <a:solidFill>
                    <a:sysClr val="windowText" lastClr="000000"/>
                  </a:solidFill>
                  <a:prstDash val="solid"/>
                  <a:miter lim="800000"/>
                </a:ln>
                <a:solidFill>
                  <a:srgbClr val="00FFFF"/>
                </a:solidFill>
                <a:effectLst>
                  <a:outerShdw blurRad="25500" dist="23000" dir="7020000" algn="tl">
                    <a:srgbClr val="000000">
                      <a:alpha val="50000"/>
                    </a:srgbClr>
                  </a:outerShdw>
                </a:effectLst>
              </a:rPr>
              <a:t>1988 год</a:t>
            </a:r>
          </a:p>
        </p:txBody>
      </p:sp>
    </p:spTree>
    <p:extLst>
      <p:ext uri="{BB962C8B-B14F-4D97-AF65-F5344CB8AC3E}">
        <p14:creationId xmlns:p14="http://schemas.microsoft.com/office/powerpoint/2010/main" val="1443395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925033" y="1054433"/>
            <a:ext cx="3763144" cy="4525963"/>
          </a:xfrm>
        </p:spPr>
        <p:txBody>
          <a:bodyPr/>
          <a:lstStyle/>
          <a:p>
            <a:pPr marL="0" indent="0" algn="ctr">
              <a:buNone/>
            </a:pPr>
            <a:r>
              <a:rPr lang="ru-RU" b="1" dirty="0" smtClean="0">
                <a:ln w="1905"/>
                <a:solidFill>
                  <a:schemeClr val="accent2">
                    <a:lumMod val="75000"/>
                  </a:schemeClr>
                </a:solidFill>
                <a:effectLst>
                  <a:innerShdw blurRad="69850" dist="43180" dir="5400000">
                    <a:srgbClr val="000000">
                      <a:alpha val="65000"/>
                    </a:srgbClr>
                  </a:innerShdw>
                </a:effectLst>
              </a:rPr>
              <a:t>Заместитель</a:t>
            </a:r>
          </a:p>
          <a:p>
            <a:pPr marL="0" indent="0" algn="ctr">
              <a:buNone/>
            </a:pPr>
            <a:r>
              <a:rPr lang="ru-RU" b="1" dirty="0" smtClean="0">
                <a:ln w="1905"/>
                <a:solidFill>
                  <a:schemeClr val="accent2">
                    <a:lumMod val="75000"/>
                  </a:schemeClr>
                </a:solidFill>
                <a:effectLst>
                  <a:innerShdw blurRad="69850" dist="43180" dir="5400000">
                    <a:srgbClr val="000000">
                      <a:alpha val="65000"/>
                    </a:srgbClr>
                  </a:innerShdw>
                </a:effectLst>
              </a:rPr>
              <a:t>Министра</a:t>
            </a:r>
          </a:p>
          <a:p>
            <a:pPr marL="0" indent="0" algn="ctr">
              <a:buNone/>
            </a:pPr>
            <a:r>
              <a:rPr lang="ru-RU" b="1" dirty="0" smtClean="0">
                <a:ln w="1905"/>
                <a:solidFill>
                  <a:schemeClr val="accent2">
                    <a:lumMod val="75000"/>
                  </a:schemeClr>
                </a:solidFill>
                <a:effectLst>
                  <a:innerShdw blurRad="69850" dist="43180" dir="5400000">
                    <a:srgbClr val="000000">
                      <a:alpha val="65000"/>
                    </a:srgbClr>
                  </a:innerShdw>
                </a:effectLst>
              </a:rPr>
              <a:t>Энергетики РФ</a:t>
            </a:r>
          </a:p>
          <a:p>
            <a:pPr marL="0" indent="0" algn="ctr">
              <a:buNone/>
            </a:pPr>
            <a:r>
              <a:rPr lang="ru-RU" sz="4800" b="1" dirty="0" err="1">
                <a:ln w="1905"/>
                <a:solidFill>
                  <a:schemeClr val="accent2">
                    <a:lumMod val="75000"/>
                  </a:schemeClr>
                </a:solidFill>
                <a:effectLst>
                  <a:innerShdw blurRad="69850" dist="43180" dir="5400000">
                    <a:srgbClr val="000000">
                      <a:alpha val="65000"/>
                    </a:srgbClr>
                  </a:innerShdw>
                </a:effectLst>
              </a:rPr>
              <a:t>Инюцын</a:t>
            </a:r>
            <a:endParaRPr lang="ru-RU" sz="4800" b="1" dirty="0">
              <a:ln w="1905"/>
              <a:solidFill>
                <a:schemeClr val="accent2">
                  <a:lumMod val="75000"/>
                </a:schemeClr>
              </a:solidFill>
              <a:effectLst>
                <a:innerShdw blurRad="69850" dist="43180" dir="5400000">
                  <a:srgbClr val="000000">
                    <a:alpha val="65000"/>
                  </a:srgbClr>
                </a:innerShdw>
              </a:effectLst>
            </a:endParaRPr>
          </a:p>
          <a:p>
            <a:pPr marL="0" indent="0" algn="ctr">
              <a:buNone/>
            </a:pPr>
            <a:r>
              <a:rPr lang="ru-RU" sz="4800" b="1" dirty="0">
                <a:ln w="1905"/>
                <a:solidFill>
                  <a:schemeClr val="accent2">
                    <a:lumMod val="75000"/>
                  </a:schemeClr>
                </a:solidFill>
                <a:effectLst>
                  <a:innerShdw blurRad="69850" dist="43180" dir="5400000">
                    <a:srgbClr val="000000">
                      <a:alpha val="65000"/>
                    </a:srgbClr>
                  </a:innerShdw>
                </a:effectLst>
              </a:rPr>
              <a:t>Антон</a:t>
            </a:r>
          </a:p>
          <a:p>
            <a:pPr marL="0" indent="0" algn="ctr">
              <a:buNone/>
            </a:pPr>
            <a:r>
              <a:rPr lang="ru-RU" sz="4800" b="1" dirty="0">
                <a:ln w="1905"/>
                <a:solidFill>
                  <a:schemeClr val="accent2">
                    <a:lumMod val="75000"/>
                  </a:schemeClr>
                </a:solidFill>
                <a:effectLst>
                  <a:innerShdw blurRad="69850" dist="43180" dir="5400000">
                    <a:srgbClr val="000000">
                      <a:alpha val="65000"/>
                    </a:srgbClr>
                  </a:innerShdw>
                </a:effectLst>
              </a:rPr>
              <a:t>Юрьевич</a:t>
            </a: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pic>
        <p:nvPicPr>
          <p:cNvPr id="11266" name="Picture 2" descr="D:\Планирование\2017-2018\Телефон\IMG-20171122-WA0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97199" y="206943"/>
            <a:ext cx="4433633" cy="62209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Объект 1"/>
          <p:cNvSpPr txBox="1">
            <a:spLocks/>
          </p:cNvSpPr>
          <p:nvPr/>
        </p:nvSpPr>
        <p:spPr>
          <a:xfrm>
            <a:off x="343787" y="318530"/>
            <a:ext cx="5504120" cy="611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n w="1905"/>
                <a:solidFill>
                  <a:schemeClr val="accent2">
                    <a:lumMod val="75000"/>
                  </a:schemeClr>
                </a:solidFill>
                <a:effectLst>
                  <a:innerShdw blurRad="69850" dist="43180" dir="5400000">
                    <a:srgbClr val="000000">
                      <a:alpha val="65000"/>
                    </a:srgbClr>
                  </a:innerShdw>
                </a:effectLst>
              </a:rPr>
              <a:t>Выпускники Гимназии №17</a:t>
            </a:r>
            <a:endParaRPr lang="ru-RU" sz="4800" b="1" dirty="0" smtClean="0">
              <a:ln w="1905"/>
              <a:solidFill>
                <a:schemeClr val="accent2">
                  <a:lumMod val="75000"/>
                </a:schemeClr>
              </a:solidFill>
              <a:effectLst>
                <a:innerShdw blurRad="69850" dist="43180" dir="5400000">
                  <a:srgbClr val="000000">
                    <a:alpha val="65000"/>
                  </a:srgbClr>
                </a:innerShdw>
              </a:effectLst>
            </a:endParaRP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5" name="Объект 1"/>
          <p:cNvSpPr txBox="1">
            <a:spLocks/>
          </p:cNvSpPr>
          <p:nvPr/>
        </p:nvSpPr>
        <p:spPr>
          <a:xfrm>
            <a:off x="1004137" y="6122216"/>
            <a:ext cx="5504120" cy="61133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n w="1905"/>
                <a:solidFill>
                  <a:schemeClr val="accent2">
                    <a:lumMod val="75000"/>
                  </a:schemeClr>
                </a:solidFill>
                <a:effectLst>
                  <a:innerShdw blurRad="69850" dist="43180" dir="5400000">
                    <a:srgbClr val="000000">
                      <a:alpha val="65000"/>
                    </a:srgbClr>
                  </a:innerShdw>
                </a:effectLst>
              </a:rPr>
              <a:t>Данные на 2018 год 40 </a:t>
            </a:r>
            <a:r>
              <a:rPr lang="ru-RU" b="1" dirty="0" err="1" smtClean="0">
                <a:ln w="1905"/>
                <a:solidFill>
                  <a:schemeClr val="accent2">
                    <a:lumMod val="75000"/>
                  </a:schemeClr>
                </a:solidFill>
                <a:effectLst>
                  <a:innerShdw blurRad="69850" dist="43180" dir="5400000">
                    <a:srgbClr val="000000">
                      <a:alpha val="65000"/>
                    </a:srgbClr>
                  </a:innerShdw>
                </a:effectLst>
              </a:rPr>
              <a:t>летие</a:t>
            </a:r>
            <a:r>
              <a:rPr lang="ru-RU" b="1" dirty="0" smtClean="0">
                <a:ln w="1905"/>
                <a:solidFill>
                  <a:schemeClr val="accent2">
                    <a:lumMod val="75000"/>
                  </a:schemeClr>
                </a:solidFill>
                <a:effectLst>
                  <a:innerShdw blurRad="69850" dist="43180" dir="5400000">
                    <a:srgbClr val="000000">
                      <a:alpha val="65000"/>
                    </a:srgbClr>
                  </a:innerShdw>
                </a:effectLst>
              </a:rPr>
              <a:t> МБОУ «Гимназии №17»</a:t>
            </a:r>
            <a:endParaRPr lang="ru-RU" sz="4800" b="1" dirty="0" smtClean="0">
              <a:ln w="1905"/>
              <a:solidFill>
                <a:schemeClr val="accent2">
                  <a:lumMod val="75000"/>
                </a:schemeClr>
              </a:solidFill>
              <a:effectLst>
                <a:innerShdw blurRad="69850" dist="43180" dir="5400000">
                  <a:srgbClr val="000000">
                    <a:alpha val="65000"/>
                  </a:srgbClr>
                </a:innerShdw>
              </a:effectLst>
            </a:endParaRP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447004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48068" y="1080959"/>
            <a:ext cx="3763144" cy="4525963"/>
          </a:xfrm>
        </p:spPr>
        <p:txBody>
          <a:bodyPr>
            <a:normAutofit lnSpcReduction="10000"/>
          </a:bodyPr>
          <a:lstStyle/>
          <a:p>
            <a:pPr marL="0" indent="0" algn="ctr">
              <a:buNone/>
            </a:pPr>
            <a:r>
              <a:rPr lang="ru-RU" b="1" dirty="0" smtClean="0">
                <a:ln w="1905"/>
                <a:solidFill>
                  <a:schemeClr val="accent2">
                    <a:lumMod val="75000"/>
                  </a:schemeClr>
                </a:solidFill>
                <a:effectLst>
                  <a:innerShdw blurRad="69850" dist="43180" dir="5400000">
                    <a:srgbClr val="000000">
                      <a:alpha val="65000"/>
                    </a:srgbClr>
                  </a:innerShdw>
                </a:effectLst>
              </a:rPr>
              <a:t>Кандидат медицинских наук, заведующая кардиологическим отделение медсанчасти №170</a:t>
            </a:r>
          </a:p>
          <a:p>
            <a:pPr marL="0" indent="0" algn="ctr">
              <a:buNone/>
            </a:pPr>
            <a:r>
              <a:rPr lang="ru-RU" sz="4800" b="1" dirty="0">
                <a:ln w="1905"/>
                <a:solidFill>
                  <a:schemeClr val="accent2">
                    <a:lumMod val="75000"/>
                  </a:schemeClr>
                </a:solidFill>
                <a:effectLst>
                  <a:innerShdw blurRad="69850" dist="43180" dir="5400000">
                    <a:srgbClr val="000000">
                      <a:alpha val="65000"/>
                    </a:srgbClr>
                  </a:innerShdw>
                </a:effectLst>
              </a:rPr>
              <a:t>Кондратьева</a:t>
            </a:r>
          </a:p>
          <a:p>
            <a:pPr marL="0" indent="0" algn="ctr">
              <a:buNone/>
            </a:pPr>
            <a:r>
              <a:rPr lang="ru-RU" sz="4800" b="1" dirty="0">
                <a:ln w="1905"/>
                <a:solidFill>
                  <a:schemeClr val="accent2">
                    <a:lumMod val="75000"/>
                  </a:schemeClr>
                </a:solidFill>
                <a:effectLst>
                  <a:innerShdw blurRad="69850" dist="43180" dir="5400000">
                    <a:srgbClr val="000000">
                      <a:alpha val="65000"/>
                    </a:srgbClr>
                  </a:innerShdw>
                </a:effectLst>
              </a:rPr>
              <a:t>Наталья </a:t>
            </a:r>
          </a:p>
          <a:p>
            <a:pPr marL="0" indent="0" algn="ctr">
              <a:buNone/>
            </a:pPr>
            <a:r>
              <a:rPr lang="ru-RU" sz="4800" b="1" dirty="0">
                <a:ln w="1905"/>
                <a:solidFill>
                  <a:schemeClr val="accent2">
                    <a:lumMod val="75000"/>
                  </a:schemeClr>
                </a:solidFill>
                <a:effectLst>
                  <a:innerShdw blurRad="69850" dist="43180" dir="5400000">
                    <a:srgbClr val="000000">
                      <a:alpha val="65000"/>
                    </a:srgbClr>
                  </a:innerShdw>
                </a:effectLst>
              </a:rPr>
              <a:t>Валерьевна</a:t>
            </a: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pic>
        <p:nvPicPr>
          <p:cNvPr id="15362" name="Picture 2" descr="D:\Планирование\2017-2018\Гимназия 40\IMG-20171122-WA000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7789" y="624197"/>
            <a:ext cx="3600400" cy="48005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Объект 1"/>
          <p:cNvSpPr txBox="1">
            <a:spLocks/>
          </p:cNvSpPr>
          <p:nvPr/>
        </p:nvSpPr>
        <p:spPr>
          <a:xfrm>
            <a:off x="343787" y="318530"/>
            <a:ext cx="5504120" cy="611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n w="1905"/>
                <a:solidFill>
                  <a:schemeClr val="accent2">
                    <a:lumMod val="75000"/>
                  </a:schemeClr>
                </a:solidFill>
                <a:effectLst>
                  <a:innerShdw blurRad="69850" dist="43180" dir="5400000">
                    <a:srgbClr val="000000">
                      <a:alpha val="65000"/>
                    </a:srgbClr>
                  </a:innerShdw>
                </a:effectLst>
              </a:rPr>
              <a:t>Выпускники Гимназии №17</a:t>
            </a:r>
            <a:endParaRPr lang="ru-RU" sz="4800" b="1" dirty="0" smtClean="0">
              <a:ln w="1905"/>
              <a:solidFill>
                <a:schemeClr val="accent2">
                  <a:lumMod val="75000"/>
                </a:schemeClr>
              </a:solidFill>
              <a:effectLst>
                <a:innerShdw blurRad="69850" dist="43180" dir="5400000">
                  <a:srgbClr val="000000">
                    <a:alpha val="65000"/>
                  </a:srgbClr>
                </a:innerShdw>
              </a:effectLst>
            </a:endParaRP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5" name="Объект 1"/>
          <p:cNvSpPr txBox="1">
            <a:spLocks/>
          </p:cNvSpPr>
          <p:nvPr/>
        </p:nvSpPr>
        <p:spPr>
          <a:xfrm>
            <a:off x="6288518" y="6041084"/>
            <a:ext cx="5504120" cy="61133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n w="1905"/>
                <a:solidFill>
                  <a:schemeClr val="accent2">
                    <a:lumMod val="75000"/>
                  </a:schemeClr>
                </a:solidFill>
                <a:effectLst>
                  <a:innerShdw blurRad="69850" dist="43180" dir="5400000">
                    <a:srgbClr val="000000">
                      <a:alpha val="65000"/>
                    </a:srgbClr>
                  </a:innerShdw>
                </a:effectLst>
              </a:rPr>
              <a:t>Данные на 2018 год 40 </a:t>
            </a:r>
            <a:r>
              <a:rPr lang="ru-RU" b="1" dirty="0" err="1" smtClean="0">
                <a:ln w="1905"/>
                <a:solidFill>
                  <a:schemeClr val="accent2">
                    <a:lumMod val="75000"/>
                  </a:schemeClr>
                </a:solidFill>
                <a:effectLst>
                  <a:innerShdw blurRad="69850" dist="43180" dir="5400000">
                    <a:srgbClr val="000000">
                      <a:alpha val="65000"/>
                    </a:srgbClr>
                  </a:innerShdw>
                </a:effectLst>
              </a:rPr>
              <a:t>летие</a:t>
            </a:r>
            <a:r>
              <a:rPr lang="ru-RU" b="1" dirty="0" smtClean="0">
                <a:ln w="1905"/>
                <a:solidFill>
                  <a:schemeClr val="accent2">
                    <a:lumMod val="75000"/>
                  </a:schemeClr>
                </a:solidFill>
                <a:effectLst>
                  <a:innerShdw blurRad="69850" dist="43180" dir="5400000">
                    <a:srgbClr val="000000">
                      <a:alpha val="65000"/>
                    </a:srgbClr>
                  </a:innerShdw>
                </a:effectLst>
              </a:rPr>
              <a:t> МБОУ «Гимназии №17»</a:t>
            </a:r>
            <a:endParaRPr lang="ru-RU" sz="4800" b="1" dirty="0" smtClean="0">
              <a:ln w="1905"/>
              <a:solidFill>
                <a:schemeClr val="accent2">
                  <a:lumMod val="75000"/>
                </a:schemeClr>
              </a:solidFill>
              <a:effectLst>
                <a:innerShdw blurRad="69850" dist="43180" dir="5400000">
                  <a:srgbClr val="000000">
                    <a:alpha val="65000"/>
                  </a:srgbClr>
                </a:innerShdw>
              </a:effectLst>
            </a:endParaRP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990251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33646" y="1341511"/>
            <a:ext cx="3763144" cy="4525963"/>
          </a:xfrm>
        </p:spPr>
        <p:txBody>
          <a:bodyPr/>
          <a:lstStyle/>
          <a:p>
            <a:pPr marL="0" indent="0" algn="ctr">
              <a:buNone/>
            </a:pPr>
            <a:r>
              <a:rPr lang="ru-RU" b="1" dirty="0" smtClean="0">
                <a:ln w="1905"/>
                <a:solidFill>
                  <a:schemeClr val="accent2">
                    <a:lumMod val="75000"/>
                  </a:schemeClr>
                </a:solidFill>
                <a:effectLst>
                  <a:innerShdw blurRad="69850" dist="43180" dir="5400000">
                    <a:srgbClr val="000000">
                      <a:alpha val="65000"/>
                    </a:srgbClr>
                  </a:innerShdw>
                </a:effectLst>
              </a:rPr>
              <a:t>Кандидат юридических наук</a:t>
            </a:r>
          </a:p>
          <a:p>
            <a:pPr marL="0" indent="0" algn="ctr">
              <a:buNone/>
            </a:pPr>
            <a:r>
              <a:rPr lang="ru-RU" sz="4800" b="1" dirty="0">
                <a:ln w="1905"/>
                <a:solidFill>
                  <a:schemeClr val="accent2">
                    <a:lumMod val="75000"/>
                  </a:schemeClr>
                </a:solidFill>
                <a:effectLst>
                  <a:innerShdw blurRad="69850" dist="43180" dir="5400000">
                    <a:srgbClr val="000000">
                      <a:alpha val="65000"/>
                    </a:srgbClr>
                  </a:innerShdw>
                </a:effectLst>
              </a:rPr>
              <a:t>Кастальский Виталий</a:t>
            </a: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pic>
        <p:nvPicPr>
          <p:cNvPr id="16386" name="Picture 2" descr="D:\Планирование\2017-2018\Гимназия 40\IMG-20171122-WA000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5707" y="574597"/>
            <a:ext cx="4066034" cy="46759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Объект 1"/>
          <p:cNvSpPr txBox="1">
            <a:spLocks/>
          </p:cNvSpPr>
          <p:nvPr/>
        </p:nvSpPr>
        <p:spPr>
          <a:xfrm>
            <a:off x="343787" y="318530"/>
            <a:ext cx="5504120" cy="611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n w="1905"/>
                <a:solidFill>
                  <a:schemeClr val="accent2">
                    <a:lumMod val="75000"/>
                  </a:schemeClr>
                </a:solidFill>
                <a:effectLst>
                  <a:innerShdw blurRad="69850" dist="43180" dir="5400000">
                    <a:srgbClr val="000000">
                      <a:alpha val="65000"/>
                    </a:srgbClr>
                  </a:innerShdw>
                </a:effectLst>
              </a:rPr>
              <a:t>Выпускники Гимназии №17</a:t>
            </a:r>
            <a:endParaRPr lang="ru-RU" sz="4800" b="1" dirty="0" smtClean="0">
              <a:ln w="1905"/>
              <a:solidFill>
                <a:schemeClr val="accent2">
                  <a:lumMod val="75000"/>
                </a:schemeClr>
              </a:solidFill>
              <a:effectLst>
                <a:innerShdw blurRad="69850" dist="43180" dir="5400000">
                  <a:srgbClr val="000000">
                    <a:alpha val="65000"/>
                  </a:srgbClr>
                </a:innerShdw>
              </a:effectLst>
            </a:endParaRP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5" name="Объект 1"/>
          <p:cNvSpPr txBox="1">
            <a:spLocks/>
          </p:cNvSpPr>
          <p:nvPr/>
        </p:nvSpPr>
        <p:spPr>
          <a:xfrm>
            <a:off x="6129029" y="5970218"/>
            <a:ext cx="5504120" cy="61133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n w="1905"/>
                <a:solidFill>
                  <a:schemeClr val="accent2">
                    <a:lumMod val="75000"/>
                  </a:schemeClr>
                </a:solidFill>
                <a:effectLst>
                  <a:innerShdw blurRad="69850" dist="43180" dir="5400000">
                    <a:srgbClr val="000000">
                      <a:alpha val="65000"/>
                    </a:srgbClr>
                  </a:innerShdw>
                </a:effectLst>
              </a:rPr>
              <a:t>Данные на 2018 год 40 </a:t>
            </a:r>
            <a:r>
              <a:rPr lang="ru-RU" b="1" dirty="0" err="1" smtClean="0">
                <a:ln w="1905"/>
                <a:solidFill>
                  <a:schemeClr val="accent2">
                    <a:lumMod val="75000"/>
                  </a:schemeClr>
                </a:solidFill>
                <a:effectLst>
                  <a:innerShdw blurRad="69850" dist="43180" dir="5400000">
                    <a:srgbClr val="000000">
                      <a:alpha val="65000"/>
                    </a:srgbClr>
                  </a:innerShdw>
                </a:effectLst>
              </a:rPr>
              <a:t>летие</a:t>
            </a:r>
            <a:r>
              <a:rPr lang="ru-RU" b="1" dirty="0" smtClean="0">
                <a:ln w="1905"/>
                <a:solidFill>
                  <a:schemeClr val="accent2">
                    <a:lumMod val="75000"/>
                  </a:schemeClr>
                </a:solidFill>
                <a:effectLst>
                  <a:innerShdw blurRad="69850" dist="43180" dir="5400000">
                    <a:srgbClr val="000000">
                      <a:alpha val="65000"/>
                    </a:srgbClr>
                  </a:innerShdw>
                </a:effectLst>
              </a:rPr>
              <a:t> МБОУ «Гимназии №17»</a:t>
            </a:r>
            <a:endParaRPr lang="ru-RU" sz="4800" b="1" dirty="0" smtClean="0">
              <a:ln w="1905"/>
              <a:solidFill>
                <a:schemeClr val="accent2">
                  <a:lumMod val="75000"/>
                </a:schemeClr>
              </a:solidFill>
              <a:effectLst>
                <a:innerShdw blurRad="69850" dist="43180" dir="5400000">
                  <a:srgbClr val="000000">
                    <a:alpha val="65000"/>
                  </a:srgbClr>
                </a:innerShdw>
              </a:effectLst>
            </a:endParaRP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139524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847528" y="1124745"/>
            <a:ext cx="3763144" cy="5531445"/>
          </a:xfrm>
        </p:spPr>
        <p:txBody>
          <a:bodyPr>
            <a:normAutofit fontScale="92500" lnSpcReduction="20000"/>
          </a:bodyPr>
          <a:lstStyle/>
          <a:p>
            <a:pPr marL="0" indent="0" algn="ctr">
              <a:buNone/>
            </a:pPr>
            <a:r>
              <a:rPr lang="ru-RU" b="1" dirty="0" smtClean="0">
                <a:ln w="1905"/>
                <a:solidFill>
                  <a:schemeClr val="accent2">
                    <a:lumMod val="75000"/>
                  </a:schemeClr>
                </a:solidFill>
                <a:effectLst>
                  <a:innerShdw blurRad="69850" dist="43180" dir="5400000">
                    <a:srgbClr val="000000">
                      <a:alpha val="65000"/>
                    </a:srgbClr>
                  </a:innerShdw>
                </a:effectLst>
              </a:rPr>
              <a:t>Депутат Совета депутатов </a:t>
            </a:r>
          </a:p>
          <a:p>
            <a:pPr marL="0" indent="0" algn="ctr">
              <a:buNone/>
            </a:pPr>
            <a:r>
              <a:rPr lang="ru-RU" b="1" dirty="0" err="1" smtClean="0">
                <a:ln w="1905"/>
                <a:solidFill>
                  <a:schemeClr val="accent2">
                    <a:lumMod val="75000"/>
                  </a:schemeClr>
                </a:solidFill>
                <a:effectLst>
                  <a:innerShdw blurRad="69850" dist="43180" dir="5400000">
                    <a:srgbClr val="000000">
                      <a:alpha val="65000"/>
                    </a:srgbClr>
                  </a:innerShdw>
                </a:effectLst>
              </a:rPr>
              <a:t>г.о</a:t>
            </a:r>
            <a:r>
              <a:rPr lang="ru-RU" b="1" dirty="0" smtClean="0">
                <a:ln w="1905"/>
                <a:solidFill>
                  <a:schemeClr val="accent2">
                    <a:lumMod val="75000"/>
                  </a:schemeClr>
                </a:solidFill>
                <a:effectLst>
                  <a:innerShdw blurRad="69850" dist="43180" dir="5400000">
                    <a:srgbClr val="000000">
                      <a:alpha val="65000"/>
                    </a:srgbClr>
                  </a:innerShdw>
                </a:effectLst>
              </a:rPr>
              <a:t>. Королев</a:t>
            </a:r>
          </a:p>
          <a:p>
            <a:pPr marL="0" indent="0" algn="ctr">
              <a:buNone/>
            </a:pPr>
            <a:r>
              <a:rPr lang="ru-RU" b="1" dirty="0" smtClean="0">
                <a:ln w="1905"/>
                <a:solidFill>
                  <a:schemeClr val="accent2">
                    <a:lumMod val="75000"/>
                  </a:schemeClr>
                </a:solidFill>
                <a:effectLst>
                  <a:innerShdw blurRad="69850" dist="43180" dir="5400000">
                    <a:srgbClr val="000000">
                      <a:alpha val="65000"/>
                    </a:srgbClr>
                  </a:innerShdw>
                </a:effectLst>
              </a:rPr>
              <a:t>Руководитель местного отделения </a:t>
            </a:r>
          </a:p>
          <a:p>
            <a:pPr marL="0" indent="0" algn="ctr">
              <a:buNone/>
            </a:pPr>
            <a:r>
              <a:rPr lang="ru-RU" b="1" dirty="0" smtClean="0">
                <a:ln w="1905"/>
                <a:solidFill>
                  <a:schemeClr val="accent2">
                    <a:lumMod val="75000"/>
                  </a:schemeClr>
                </a:solidFill>
                <a:effectLst>
                  <a:innerShdw blurRad="69850" dist="43180" dir="5400000">
                    <a:srgbClr val="000000">
                      <a:alpha val="65000"/>
                    </a:srgbClr>
                  </a:innerShdw>
                </a:effectLst>
              </a:rPr>
              <a:t>Молодой Гвардии </a:t>
            </a:r>
          </a:p>
          <a:p>
            <a:pPr marL="0" indent="0" algn="ctr">
              <a:buNone/>
            </a:pPr>
            <a:r>
              <a:rPr lang="ru-RU" b="1" dirty="0" err="1" smtClean="0">
                <a:ln w="1905"/>
                <a:solidFill>
                  <a:schemeClr val="accent2">
                    <a:lumMod val="75000"/>
                  </a:schemeClr>
                </a:solidFill>
                <a:effectLst>
                  <a:innerShdw blurRad="69850" dist="43180" dir="5400000">
                    <a:srgbClr val="000000">
                      <a:alpha val="65000"/>
                    </a:srgbClr>
                  </a:innerShdw>
                </a:effectLst>
              </a:rPr>
              <a:t>г.о</a:t>
            </a:r>
            <a:r>
              <a:rPr lang="ru-RU" b="1" dirty="0" smtClean="0">
                <a:ln w="1905"/>
                <a:solidFill>
                  <a:schemeClr val="accent2">
                    <a:lumMod val="75000"/>
                  </a:schemeClr>
                </a:solidFill>
                <a:effectLst>
                  <a:innerShdw blurRad="69850" dist="43180" dir="5400000">
                    <a:srgbClr val="000000">
                      <a:alpha val="65000"/>
                    </a:srgbClr>
                  </a:innerShdw>
                </a:effectLst>
              </a:rPr>
              <a:t>. Королев</a:t>
            </a:r>
          </a:p>
          <a:p>
            <a:pPr marL="0" indent="0" algn="ctr">
              <a:buNone/>
            </a:pPr>
            <a:r>
              <a:rPr lang="ru-RU" b="1" dirty="0" smtClean="0">
                <a:ln w="1905"/>
                <a:solidFill>
                  <a:schemeClr val="accent2">
                    <a:lumMod val="75000"/>
                  </a:schemeClr>
                </a:solidFill>
                <a:effectLst>
                  <a:innerShdw blurRad="69850" dist="43180" dir="5400000">
                    <a:srgbClr val="000000">
                      <a:alpha val="65000"/>
                    </a:srgbClr>
                  </a:innerShdw>
                </a:effectLst>
              </a:rPr>
              <a:t>Помощник депутата Государственной Думы федерального собрания Российской Федерации</a:t>
            </a:r>
          </a:p>
          <a:p>
            <a:pPr marL="0" indent="0" algn="ctr">
              <a:buNone/>
            </a:pPr>
            <a:r>
              <a:rPr lang="ru-RU" sz="4800" b="1" dirty="0">
                <a:ln w="1905"/>
                <a:solidFill>
                  <a:schemeClr val="accent2">
                    <a:lumMod val="75000"/>
                  </a:schemeClr>
                </a:solidFill>
                <a:effectLst>
                  <a:innerShdw blurRad="69850" dist="43180" dir="5400000">
                    <a:srgbClr val="000000">
                      <a:alpha val="65000"/>
                    </a:srgbClr>
                  </a:innerShdw>
                </a:effectLst>
              </a:rPr>
              <a:t>Корнеев Павел Алексеевич</a:t>
            </a: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pic>
        <p:nvPicPr>
          <p:cNvPr id="17410" name="Picture 2" descr="D:\Планирование\2017-2018\Гимназия 40\IMG-20171122-WA001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384032" y="340996"/>
            <a:ext cx="3960440" cy="61829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Объект 1"/>
          <p:cNvSpPr txBox="1">
            <a:spLocks/>
          </p:cNvSpPr>
          <p:nvPr/>
        </p:nvSpPr>
        <p:spPr>
          <a:xfrm>
            <a:off x="343787" y="318530"/>
            <a:ext cx="5504120" cy="611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n w="1905"/>
                <a:solidFill>
                  <a:schemeClr val="accent2">
                    <a:lumMod val="75000"/>
                  </a:schemeClr>
                </a:solidFill>
                <a:effectLst>
                  <a:innerShdw blurRad="69850" dist="43180" dir="5400000">
                    <a:srgbClr val="000000">
                      <a:alpha val="65000"/>
                    </a:srgbClr>
                  </a:innerShdw>
                </a:effectLst>
              </a:rPr>
              <a:t>Выпускники Гимназии №17</a:t>
            </a:r>
            <a:endParaRPr lang="ru-RU" sz="4800" b="1" dirty="0" smtClean="0">
              <a:ln w="1905"/>
              <a:solidFill>
                <a:schemeClr val="accent2">
                  <a:lumMod val="75000"/>
                </a:schemeClr>
              </a:solidFill>
              <a:effectLst>
                <a:innerShdw blurRad="69850" dist="43180" dir="5400000">
                  <a:srgbClr val="000000">
                    <a:alpha val="65000"/>
                  </a:srgbClr>
                </a:innerShdw>
              </a:effectLst>
            </a:endParaRP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410909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77309" y="1102224"/>
            <a:ext cx="4267200" cy="4525963"/>
          </a:xfrm>
        </p:spPr>
        <p:txBody>
          <a:bodyPr>
            <a:normAutofit fontScale="92500"/>
          </a:bodyPr>
          <a:lstStyle/>
          <a:p>
            <a:pPr marL="0" indent="0" algn="ctr">
              <a:buNone/>
            </a:pPr>
            <a:r>
              <a:rPr lang="ru-RU" b="1" dirty="0" smtClean="0">
                <a:ln w="1905"/>
                <a:solidFill>
                  <a:schemeClr val="accent2">
                    <a:lumMod val="75000"/>
                  </a:schemeClr>
                </a:solidFill>
                <a:effectLst>
                  <a:innerShdw blurRad="69850" dist="43180" dir="5400000">
                    <a:srgbClr val="000000">
                      <a:alpha val="65000"/>
                    </a:srgbClr>
                  </a:innerShdw>
                </a:effectLst>
              </a:rPr>
              <a:t>Российская академия </a:t>
            </a:r>
            <a:r>
              <a:rPr lang="ru-RU" b="1" dirty="0">
                <a:ln w="1905"/>
                <a:solidFill>
                  <a:schemeClr val="accent2">
                    <a:lumMod val="75000"/>
                  </a:schemeClr>
                </a:solidFill>
                <a:effectLst>
                  <a:innerShdw blurRad="69850" dist="43180" dir="5400000">
                    <a:srgbClr val="000000">
                      <a:alpha val="65000"/>
                    </a:srgbClr>
                  </a:innerShdw>
                </a:effectLst>
              </a:rPr>
              <a:t>н</a:t>
            </a:r>
            <a:r>
              <a:rPr lang="ru-RU" b="1" dirty="0" smtClean="0">
                <a:ln w="1905"/>
                <a:solidFill>
                  <a:schemeClr val="accent2">
                    <a:lumMod val="75000"/>
                  </a:schemeClr>
                </a:solidFill>
                <a:effectLst>
                  <a:innerShdw blurRad="69850" dist="43180" dir="5400000">
                    <a:srgbClr val="000000">
                      <a:alpha val="65000"/>
                    </a:srgbClr>
                  </a:innerShdw>
                </a:effectLst>
              </a:rPr>
              <a:t>ародного хозяйства и государственной службы при Президенте Российской Федерации, кандидат экономический наук</a:t>
            </a:r>
          </a:p>
          <a:p>
            <a:pPr marL="0" indent="0" algn="ctr">
              <a:buNone/>
            </a:pPr>
            <a:r>
              <a:rPr lang="ru-RU" sz="4800" b="1" dirty="0">
                <a:ln w="1905"/>
                <a:solidFill>
                  <a:schemeClr val="accent2">
                    <a:lumMod val="75000"/>
                  </a:schemeClr>
                </a:solidFill>
                <a:effectLst>
                  <a:innerShdw blurRad="69850" dist="43180" dir="5400000">
                    <a:srgbClr val="000000">
                      <a:alpha val="65000"/>
                    </a:srgbClr>
                  </a:innerShdw>
                </a:effectLst>
              </a:rPr>
              <a:t>Бессонов</a:t>
            </a:r>
          </a:p>
          <a:p>
            <a:pPr marL="0" indent="0" algn="ctr">
              <a:buNone/>
            </a:pPr>
            <a:r>
              <a:rPr lang="ru-RU" sz="4800" b="1" dirty="0">
                <a:ln w="1905"/>
                <a:solidFill>
                  <a:schemeClr val="accent2">
                    <a:lumMod val="75000"/>
                  </a:schemeClr>
                </a:solidFill>
                <a:effectLst>
                  <a:innerShdw blurRad="69850" dist="43180" dir="5400000">
                    <a:srgbClr val="000000">
                      <a:alpha val="65000"/>
                    </a:srgbClr>
                  </a:innerShdw>
                </a:effectLst>
              </a:rPr>
              <a:t>Андрей</a:t>
            </a:r>
          </a:p>
          <a:p>
            <a:pPr marL="0" indent="0" algn="ctr">
              <a:buNone/>
            </a:pPr>
            <a:r>
              <a:rPr lang="ru-RU" sz="4800" b="1" dirty="0">
                <a:ln w="1905"/>
                <a:solidFill>
                  <a:schemeClr val="accent2">
                    <a:lumMod val="75000"/>
                  </a:schemeClr>
                </a:solidFill>
                <a:effectLst>
                  <a:innerShdw blurRad="69850" dist="43180" dir="5400000">
                    <a:srgbClr val="000000">
                      <a:alpha val="65000"/>
                    </a:srgbClr>
                  </a:innerShdw>
                </a:effectLst>
              </a:rPr>
              <a:t>Константинович</a:t>
            </a: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pic>
        <p:nvPicPr>
          <p:cNvPr id="18434" name="Picture 2" descr="D:\Планирование\2017-2018\Гимназия 40\IMG-20171122-WA00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21670" y="419623"/>
            <a:ext cx="4083918" cy="54452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Объект 1"/>
          <p:cNvSpPr txBox="1">
            <a:spLocks/>
          </p:cNvSpPr>
          <p:nvPr/>
        </p:nvSpPr>
        <p:spPr>
          <a:xfrm>
            <a:off x="343787" y="318530"/>
            <a:ext cx="5504120" cy="611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n w="1905"/>
                <a:solidFill>
                  <a:schemeClr val="accent2">
                    <a:lumMod val="75000"/>
                  </a:schemeClr>
                </a:solidFill>
                <a:effectLst>
                  <a:innerShdw blurRad="69850" dist="43180" dir="5400000">
                    <a:srgbClr val="000000">
                      <a:alpha val="65000"/>
                    </a:srgbClr>
                  </a:innerShdw>
                </a:effectLst>
              </a:rPr>
              <a:t>Выпускники Гимназии №17</a:t>
            </a:r>
            <a:endParaRPr lang="ru-RU" sz="4800" b="1" dirty="0" smtClean="0">
              <a:ln w="1905"/>
              <a:solidFill>
                <a:schemeClr val="accent2">
                  <a:lumMod val="75000"/>
                </a:schemeClr>
              </a:solidFill>
              <a:effectLst>
                <a:innerShdw blurRad="69850" dist="43180" dir="5400000">
                  <a:srgbClr val="000000">
                    <a:alpha val="65000"/>
                  </a:srgbClr>
                </a:innerShdw>
              </a:effectLst>
            </a:endParaRP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5" name="Объект 1"/>
          <p:cNvSpPr txBox="1">
            <a:spLocks/>
          </p:cNvSpPr>
          <p:nvPr/>
        </p:nvSpPr>
        <p:spPr>
          <a:xfrm>
            <a:off x="6086500" y="6296265"/>
            <a:ext cx="5504120" cy="61133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n w="1905"/>
                <a:solidFill>
                  <a:schemeClr val="accent2">
                    <a:lumMod val="75000"/>
                  </a:schemeClr>
                </a:solidFill>
                <a:effectLst>
                  <a:innerShdw blurRad="69850" dist="43180" dir="5400000">
                    <a:srgbClr val="000000">
                      <a:alpha val="65000"/>
                    </a:srgbClr>
                  </a:innerShdw>
                </a:effectLst>
              </a:rPr>
              <a:t>Данные на 2018 год 40 </a:t>
            </a:r>
            <a:r>
              <a:rPr lang="ru-RU" b="1" dirty="0" err="1" smtClean="0">
                <a:ln w="1905"/>
                <a:solidFill>
                  <a:schemeClr val="accent2">
                    <a:lumMod val="75000"/>
                  </a:schemeClr>
                </a:solidFill>
                <a:effectLst>
                  <a:innerShdw blurRad="69850" dist="43180" dir="5400000">
                    <a:srgbClr val="000000">
                      <a:alpha val="65000"/>
                    </a:srgbClr>
                  </a:innerShdw>
                </a:effectLst>
              </a:rPr>
              <a:t>летие</a:t>
            </a:r>
            <a:r>
              <a:rPr lang="ru-RU" b="1" dirty="0" smtClean="0">
                <a:ln w="1905"/>
                <a:solidFill>
                  <a:schemeClr val="accent2">
                    <a:lumMod val="75000"/>
                  </a:schemeClr>
                </a:solidFill>
                <a:effectLst>
                  <a:innerShdw blurRad="69850" dist="43180" dir="5400000">
                    <a:srgbClr val="000000">
                      <a:alpha val="65000"/>
                    </a:srgbClr>
                  </a:innerShdw>
                </a:effectLst>
              </a:rPr>
              <a:t> МБОУ «Гимназии №17»</a:t>
            </a:r>
            <a:endParaRPr lang="ru-RU" sz="4800" b="1" dirty="0" smtClean="0">
              <a:ln w="1905"/>
              <a:solidFill>
                <a:schemeClr val="accent2">
                  <a:lumMod val="75000"/>
                </a:schemeClr>
              </a:solidFill>
              <a:effectLst>
                <a:innerShdw blurRad="69850" dist="43180" dir="5400000">
                  <a:srgbClr val="000000">
                    <a:alpha val="65000"/>
                  </a:srgbClr>
                </a:innerShdw>
              </a:effectLst>
            </a:endParaRP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0916394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00593" y="1166019"/>
            <a:ext cx="4267200" cy="4525963"/>
          </a:xfrm>
        </p:spPr>
        <p:txBody>
          <a:bodyPr>
            <a:normAutofit fontScale="62500" lnSpcReduction="20000"/>
          </a:bodyPr>
          <a:lstStyle/>
          <a:p>
            <a:pPr marL="0" indent="0" algn="ctr">
              <a:buNone/>
            </a:pPr>
            <a:r>
              <a:rPr lang="ru-RU" sz="4800" b="1" dirty="0">
                <a:ln w="1905"/>
                <a:solidFill>
                  <a:schemeClr val="accent2">
                    <a:lumMod val="75000"/>
                  </a:schemeClr>
                </a:solidFill>
                <a:effectLst>
                  <a:innerShdw blurRad="69850" dist="43180" dir="5400000">
                    <a:srgbClr val="000000">
                      <a:alpha val="65000"/>
                    </a:srgbClr>
                  </a:innerShdw>
                </a:effectLst>
              </a:rPr>
              <a:t>Кандидат медицинских  наук, зав. отделением сосудистой хирургии Главного </a:t>
            </a:r>
            <a:r>
              <a:rPr lang="ru-RU" sz="4800" b="1" dirty="0">
                <a:ln w="1905"/>
                <a:solidFill>
                  <a:schemeClr val="accent2">
                    <a:lumMod val="75000"/>
                  </a:schemeClr>
                </a:solidFill>
                <a:effectLst>
                  <a:innerShdw blurRad="69850" dist="43180" dir="5400000">
                    <a:srgbClr val="000000">
                      <a:alpha val="65000"/>
                    </a:srgbClr>
                  </a:innerShdw>
                </a:effectLst>
              </a:rPr>
              <a:t>военного </a:t>
            </a:r>
            <a:r>
              <a:rPr lang="ru-RU" sz="4800" b="1" dirty="0">
                <a:ln w="1905"/>
                <a:solidFill>
                  <a:schemeClr val="accent2">
                    <a:lumMod val="75000"/>
                  </a:schemeClr>
                </a:solidFill>
                <a:effectLst>
                  <a:innerShdw blurRad="69850" dist="43180" dir="5400000">
                    <a:srgbClr val="000000">
                      <a:alpha val="65000"/>
                    </a:srgbClr>
                  </a:innerShdw>
                </a:effectLst>
              </a:rPr>
              <a:t>клинического госпиталя им. Н.Н. Бурденко</a:t>
            </a:r>
            <a:endParaRPr lang="ru-RU" sz="4800" b="1" dirty="0">
              <a:ln w="1905"/>
              <a:solidFill>
                <a:schemeClr val="accent2">
                  <a:lumMod val="75000"/>
                </a:schemeClr>
              </a:solidFill>
              <a:effectLst>
                <a:innerShdw blurRad="69850" dist="43180" dir="5400000">
                  <a:srgbClr val="000000">
                    <a:alpha val="65000"/>
                  </a:srgbClr>
                </a:innerShdw>
              </a:effectLst>
            </a:endParaRPr>
          </a:p>
          <a:p>
            <a:pPr marL="0" indent="0" algn="ctr">
              <a:buNone/>
            </a:pPr>
            <a:endParaRPr lang="ru-RU" sz="4800" b="1" dirty="0">
              <a:ln w="1905"/>
              <a:solidFill>
                <a:schemeClr val="accent2">
                  <a:lumMod val="75000"/>
                </a:schemeClr>
              </a:solidFill>
              <a:effectLst>
                <a:innerShdw blurRad="69850" dist="43180" dir="5400000">
                  <a:srgbClr val="000000">
                    <a:alpha val="65000"/>
                  </a:srgbClr>
                </a:innerShdw>
              </a:effectLst>
            </a:endParaRPr>
          </a:p>
          <a:p>
            <a:pPr marL="0" indent="0" algn="ctr">
              <a:buNone/>
            </a:pPr>
            <a:r>
              <a:rPr lang="ru-RU" sz="6900" b="1" dirty="0" err="1">
                <a:ln w="1905"/>
                <a:solidFill>
                  <a:schemeClr val="accent2">
                    <a:lumMod val="75000"/>
                  </a:schemeClr>
                </a:solidFill>
                <a:effectLst>
                  <a:innerShdw blurRad="69850" dist="43180" dir="5400000">
                    <a:srgbClr val="000000">
                      <a:alpha val="65000"/>
                    </a:srgbClr>
                  </a:innerShdw>
                </a:effectLst>
              </a:rPr>
              <a:t>Кранин</a:t>
            </a:r>
            <a:endParaRPr lang="ru-RU" sz="6900" b="1" dirty="0">
              <a:ln w="1905"/>
              <a:solidFill>
                <a:schemeClr val="accent2">
                  <a:lumMod val="75000"/>
                </a:schemeClr>
              </a:solidFill>
              <a:effectLst>
                <a:innerShdw blurRad="69850" dist="43180" dir="5400000">
                  <a:srgbClr val="000000">
                    <a:alpha val="65000"/>
                  </a:srgbClr>
                </a:innerShdw>
              </a:effectLst>
            </a:endParaRPr>
          </a:p>
          <a:p>
            <a:pPr marL="0" indent="0" algn="ctr">
              <a:buNone/>
            </a:pPr>
            <a:r>
              <a:rPr lang="ru-RU" sz="6900" b="1" dirty="0">
                <a:ln w="1905"/>
                <a:solidFill>
                  <a:schemeClr val="accent2">
                    <a:lumMod val="75000"/>
                  </a:schemeClr>
                </a:solidFill>
                <a:effectLst>
                  <a:innerShdw blurRad="69850" dist="43180" dir="5400000">
                    <a:srgbClr val="000000">
                      <a:alpha val="65000"/>
                    </a:srgbClr>
                  </a:innerShdw>
                </a:effectLst>
              </a:rPr>
              <a:t>Дмитрий Леонидович</a:t>
            </a: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pic>
        <p:nvPicPr>
          <p:cNvPr id="45062" name="Picture 6" descr="D:\Планирование\2017-2018\Телефон\опять он\IMG-20171123-WA0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4557" y="1524000"/>
            <a:ext cx="2993851" cy="39918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Объект 1"/>
          <p:cNvSpPr txBox="1">
            <a:spLocks/>
          </p:cNvSpPr>
          <p:nvPr/>
        </p:nvSpPr>
        <p:spPr>
          <a:xfrm>
            <a:off x="343787" y="318530"/>
            <a:ext cx="5504120" cy="611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n w="1905"/>
                <a:solidFill>
                  <a:schemeClr val="accent2">
                    <a:lumMod val="75000"/>
                  </a:schemeClr>
                </a:solidFill>
                <a:effectLst>
                  <a:innerShdw blurRad="69850" dist="43180" dir="5400000">
                    <a:srgbClr val="000000">
                      <a:alpha val="65000"/>
                    </a:srgbClr>
                  </a:innerShdw>
                </a:effectLst>
              </a:rPr>
              <a:t>Выпускники Гимназии №17</a:t>
            </a:r>
            <a:endParaRPr lang="ru-RU" sz="4800" b="1" dirty="0" smtClean="0">
              <a:ln w="1905"/>
              <a:solidFill>
                <a:schemeClr val="accent2">
                  <a:lumMod val="75000"/>
                </a:schemeClr>
              </a:solidFill>
              <a:effectLst>
                <a:innerShdw blurRad="69850" dist="43180" dir="5400000">
                  <a:srgbClr val="000000">
                    <a:alpha val="65000"/>
                  </a:srgbClr>
                </a:innerShdw>
              </a:effectLst>
            </a:endParaRP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5" name="Объект 1"/>
          <p:cNvSpPr txBox="1">
            <a:spLocks/>
          </p:cNvSpPr>
          <p:nvPr/>
        </p:nvSpPr>
        <p:spPr>
          <a:xfrm>
            <a:off x="6086500" y="6296265"/>
            <a:ext cx="5504120" cy="61133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n w="1905"/>
                <a:solidFill>
                  <a:schemeClr val="accent2">
                    <a:lumMod val="75000"/>
                  </a:schemeClr>
                </a:solidFill>
                <a:effectLst>
                  <a:innerShdw blurRad="69850" dist="43180" dir="5400000">
                    <a:srgbClr val="000000">
                      <a:alpha val="65000"/>
                    </a:srgbClr>
                  </a:innerShdw>
                </a:effectLst>
              </a:rPr>
              <a:t>Данные на 2018 год 40 </a:t>
            </a:r>
            <a:r>
              <a:rPr lang="ru-RU" b="1" dirty="0" err="1" smtClean="0">
                <a:ln w="1905"/>
                <a:solidFill>
                  <a:schemeClr val="accent2">
                    <a:lumMod val="75000"/>
                  </a:schemeClr>
                </a:solidFill>
                <a:effectLst>
                  <a:innerShdw blurRad="69850" dist="43180" dir="5400000">
                    <a:srgbClr val="000000">
                      <a:alpha val="65000"/>
                    </a:srgbClr>
                  </a:innerShdw>
                </a:effectLst>
              </a:rPr>
              <a:t>летие</a:t>
            </a:r>
            <a:r>
              <a:rPr lang="ru-RU" b="1" dirty="0" smtClean="0">
                <a:ln w="1905"/>
                <a:solidFill>
                  <a:schemeClr val="accent2">
                    <a:lumMod val="75000"/>
                  </a:schemeClr>
                </a:solidFill>
                <a:effectLst>
                  <a:innerShdw blurRad="69850" dist="43180" dir="5400000">
                    <a:srgbClr val="000000">
                      <a:alpha val="65000"/>
                    </a:srgbClr>
                  </a:innerShdw>
                </a:effectLst>
              </a:rPr>
              <a:t> МБОУ «Гимназии №17»</a:t>
            </a:r>
            <a:endParaRPr lang="ru-RU" sz="4800" b="1" dirty="0" smtClean="0">
              <a:ln w="1905"/>
              <a:solidFill>
                <a:schemeClr val="accent2">
                  <a:lumMod val="75000"/>
                </a:schemeClr>
              </a:solidFill>
              <a:effectLst>
                <a:innerShdw blurRad="69850" dist="43180" dir="5400000">
                  <a:srgbClr val="000000">
                    <a:alpha val="65000"/>
                  </a:srgbClr>
                </a:innerShdw>
              </a:effectLst>
            </a:endParaRP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933386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6345" y="789777"/>
            <a:ext cx="5259004" cy="5935166"/>
          </a:xfrm>
        </p:spPr>
        <p:txBody>
          <a:bodyPr>
            <a:normAutofit fontScale="70000" lnSpcReduction="20000"/>
          </a:bodyPr>
          <a:lstStyle/>
          <a:p>
            <a:pPr marL="0" indent="0" algn="ctr">
              <a:buNone/>
            </a:pPr>
            <a:r>
              <a:rPr lang="ru-RU" sz="4800" b="1" dirty="0">
                <a:ln w="1905"/>
                <a:solidFill>
                  <a:schemeClr val="accent2">
                    <a:lumMod val="75000"/>
                  </a:schemeClr>
                </a:solidFill>
                <a:effectLst>
                  <a:innerShdw blurRad="69850" dist="43180" dir="5400000">
                    <a:srgbClr val="000000">
                      <a:alpha val="65000"/>
                    </a:srgbClr>
                  </a:innerShdw>
                </a:effectLst>
              </a:rPr>
              <a:t>Центр теоретических проблем физико-химической фармакологии РАН, национальный медицинский исследовательский центр детской гематологии, онкологии и иммунологии им. Дмитрия Рогачева</a:t>
            </a:r>
          </a:p>
          <a:p>
            <a:pPr marL="0" indent="0" algn="ctr">
              <a:buNone/>
            </a:pPr>
            <a:r>
              <a:rPr lang="ru-RU" sz="8000" b="1" dirty="0" err="1">
                <a:ln w="1905"/>
                <a:solidFill>
                  <a:schemeClr val="accent2">
                    <a:lumMod val="75000"/>
                  </a:schemeClr>
                </a:solidFill>
                <a:effectLst>
                  <a:innerShdw blurRad="69850" dist="43180" dir="5400000">
                    <a:srgbClr val="000000">
                      <a:alpha val="65000"/>
                    </a:srgbClr>
                  </a:innerShdw>
                </a:effectLst>
              </a:rPr>
              <a:t>Шибеко</a:t>
            </a:r>
            <a:r>
              <a:rPr lang="ru-RU" sz="8000" b="1" dirty="0">
                <a:ln w="1905"/>
                <a:solidFill>
                  <a:schemeClr val="accent2">
                    <a:lumMod val="75000"/>
                  </a:schemeClr>
                </a:solidFill>
                <a:effectLst>
                  <a:innerShdw blurRad="69850" dist="43180" dir="5400000">
                    <a:srgbClr val="000000">
                      <a:alpha val="65000"/>
                    </a:srgbClr>
                  </a:innerShdw>
                </a:effectLst>
              </a:rPr>
              <a:t> </a:t>
            </a:r>
          </a:p>
          <a:p>
            <a:pPr marL="0" indent="0" algn="ctr">
              <a:buNone/>
            </a:pPr>
            <a:r>
              <a:rPr lang="ru-RU" sz="8000" b="1" dirty="0">
                <a:ln w="1905"/>
                <a:solidFill>
                  <a:schemeClr val="accent2">
                    <a:lumMod val="75000"/>
                  </a:schemeClr>
                </a:solidFill>
                <a:effectLst>
                  <a:innerShdw blurRad="69850" dist="43180" dir="5400000">
                    <a:srgbClr val="000000">
                      <a:alpha val="65000"/>
                    </a:srgbClr>
                  </a:innerShdw>
                </a:effectLst>
              </a:rPr>
              <a:t>Алексей </a:t>
            </a:r>
          </a:p>
          <a:p>
            <a:pPr marL="0" indent="0" algn="ctr">
              <a:buNone/>
            </a:pPr>
            <a:r>
              <a:rPr lang="ru-RU" sz="8000" b="1" dirty="0">
                <a:ln w="1905"/>
                <a:solidFill>
                  <a:schemeClr val="accent2">
                    <a:lumMod val="75000"/>
                  </a:schemeClr>
                </a:solidFill>
                <a:effectLst>
                  <a:innerShdw blurRad="69850" dist="43180" dir="5400000">
                    <a:srgbClr val="000000">
                      <a:alpha val="65000"/>
                    </a:srgbClr>
                  </a:innerShdw>
                </a:effectLst>
              </a:rPr>
              <a:t>Михайлович</a:t>
            </a: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pic>
        <p:nvPicPr>
          <p:cNvPr id="49153" name="Picture 1" descr="D:\Планирование\2017-2018\Телефон\опять он\IMG-20171123-WA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3678" y="1913756"/>
            <a:ext cx="4574322" cy="30304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4" name="Объект 1"/>
          <p:cNvSpPr txBox="1">
            <a:spLocks/>
          </p:cNvSpPr>
          <p:nvPr/>
        </p:nvSpPr>
        <p:spPr>
          <a:xfrm>
            <a:off x="3533555" y="84614"/>
            <a:ext cx="5504120" cy="611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n w="1905"/>
                <a:solidFill>
                  <a:schemeClr val="accent2">
                    <a:lumMod val="75000"/>
                  </a:schemeClr>
                </a:solidFill>
                <a:effectLst>
                  <a:innerShdw blurRad="69850" dist="43180" dir="5400000">
                    <a:srgbClr val="000000">
                      <a:alpha val="65000"/>
                    </a:srgbClr>
                  </a:innerShdw>
                </a:effectLst>
              </a:rPr>
              <a:t>Выпускники Гимназии №17</a:t>
            </a:r>
            <a:endParaRPr lang="ru-RU" sz="4800" b="1" dirty="0" smtClean="0">
              <a:ln w="1905"/>
              <a:solidFill>
                <a:schemeClr val="accent2">
                  <a:lumMod val="75000"/>
                </a:schemeClr>
              </a:solidFill>
              <a:effectLst>
                <a:innerShdw blurRad="69850" dist="43180" dir="5400000">
                  <a:srgbClr val="000000">
                    <a:alpha val="65000"/>
                  </a:srgbClr>
                </a:innerShdw>
              </a:effectLst>
            </a:endParaRP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5" name="Объект 1"/>
          <p:cNvSpPr txBox="1">
            <a:spLocks/>
          </p:cNvSpPr>
          <p:nvPr/>
        </p:nvSpPr>
        <p:spPr>
          <a:xfrm>
            <a:off x="6086500" y="6296265"/>
            <a:ext cx="5504120" cy="61133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n w="1905"/>
                <a:solidFill>
                  <a:schemeClr val="accent2">
                    <a:lumMod val="75000"/>
                  </a:schemeClr>
                </a:solidFill>
                <a:effectLst>
                  <a:innerShdw blurRad="69850" dist="43180" dir="5400000">
                    <a:srgbClr val="000000">
                      <a:alpha val="65000"/>
                    </a:srgbClr>
                  </a:innerShdw>
                </a:effectLst>
              </a:rPr>
              <a:t>Данные на 2018 год 40 </a:t>
            </a:r>
            <a:r>
              <a:rPr lang="ru-RU" b="1" dirty="0" err="1" smtClean="0">
                <a:ln w="1905"/>
                <a:solidFill>
                  <a:schemeClr val="accent2">
                    <a:lumMod val="75000"/>
                  </a:schemeClr>
                </a:solidFill>
                <a:effectLst>
                  <a:innerShdw blurRad="69850" dist="43180" dir="5400000">
                    <a:srgbClr val="000000">
                      <a:alpha val="65000"/>
                    </a:srgbClr>
                  </a:innerShdw>
                </a:effectLst>
              </a:rPr>
              <a:t>летие</a:t>
            </a:r>
            <a:r>
              <a:rPr lang="ru-RU" b="1" dirty="0" smtClean="0">
                <a:ln w="1905"/>
                <a:solidFill>
                  <a:schemeClr val="accent2">
                    <a:lumMod val="75000"/>
                  </a:schemeClr>
                </a:solidFill>
                <a:effectLst>
                  <a:innerShdw blurRad="69850" dist="43180" dir="5400000">
                    <a:srgbClr val="000000">
                      <a:alpha val="65000"/>
                    </a:srgbClr>
                  </a:innerShdw>
                </a:effectLst>
              </a:rPr>
              <a:t> МБОУ «Гимназии №17»</a:t>
            </a:r>
            <a:endParaRPr lang="ru-RU" sz="4800" b="1" dirty="0" smtClean="0">
              <a:ln w="1905"/>
              <a:solidFill>
                <a:schemeClr val="accent2">
                  <a:lumMod val="75000"/>
                </a:schemeClr>
              </a:solidFill>
              <a:effectLst>
                <a:innerShdw blurRad="69850" dist="43180" dir="5400000">
                  <a:srgbClr val="000000">
                    <a:alpha val="65000"/>
                  </a:srgbClr>
                </a:innerShdw>
              </a:effectLst>
            </a:endParaRP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725130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962247" y="1378670"/>
            <a:ext cx="4267200" cy="4525963"/>
          </a:xfrm>
        </p:spPr>
        <p:txBody>
          <a:bodyPr>
            <a:normAutofit/>
          </a:bodyPr>
          <a:lstStyle/>
          <a:p>
            <a:pPr marL="0" indent="0" algn="ctr">
              <a:buNone/>
            </a:pPr>
            <a:r>
              <a:rPr lang="ru-RU" sz="4800" b="1" dirty="0">
                <a:ln w="1905"/>
                <a:solidFill>
                  <a:schemeClr val="accent2">
                    <a:lumMod val="75000"/>
                  </a:schemeClr>
                </a:solidFill>
                <a:effectLst>
                  <a:innerShdw blurRad="69850" dist="43180" dir="5400000">
                    <a:srgbClr val="000000">
                      <a:alpha val="65000"/>
                    </a:srgbClr>
                  </a:innerShdw>
                </a:effectLst>
              </a:rPr>
              <a:t>Космонавт РФ</a:t>
            </a:r>
          </a:p>
          <a:p>
            <a:pPr marL="0" indent="0" algn="ctr">
              <a:buNone/>
            </a:pPr>
            <a:endParaRPr lang="ru-RU" sz="4800" b="1" dirty="0">
              <a:ln w="1905"/>
              <a:solidFill>
                <a:schemeClr val="accent2">
                  <a:lumMod val="75000"/>
                </a:schemeClr>
              </a:solidFill>
              <a:effectLst>
                <a:innerShdw blurRad="69850" dist="43180" dir="5400000">
                  <a:srgbClr val="000000">
                    <a:alpha val="65000"/>
                  </a:srgbClr>
                </a:innerShdw>
              </a:effectLst>
            </a:endParaRPr>
          </a:p>
          <a:p>
            <a:pPr marL="0" indent="0" algn="ctr">
              <a:buNone/>
            </a:pPr>
            <a:r>
              <a:rPr lang="ru-RU" sz="4800" b="1" dirty="0" err="1">
                <a:ln w="1905"/>
                <a:solidFill>
                  <a:schemeClr val="accent2">
                    <a:lumMod val="75000"/>
                  </a:schemeClr>
                </a:solidFill>
                <a:effectLst>
                  <a:innerShdw blurRad="69850" dist="43180" dir="5400000">
                    <a:srgbClr val="000000">
                      <a:alpha val="65000"/>
                    </a:srgbClr>
                  </a:innerShdw>
                </a:effectLst>
              </a:rPr>
              <a:t>Козеев</a:t>
            </a:r>
            <a:r>
              <a:rPr lang="ru-RU" sz="4800" b="1" dirty="0">
                <a:ln w="1905"/>
                <a:solidFill>
                  <a:schemeClr val="accent2">
                    <a:lumMod val="75000"/>
                  </a:schemeClr>
                </a:solidFill>
                <a:effectLst>
                  <a:innerShdw blurRad="69850" dist="43180" dir="5400000">
                    <a:srgbClr val="000000">
                      <a:alpha val="65000"/>
                    </a:srgbClr>
                  </a:innerShdw>
                </a:effectLst>
              </a:rPr>
              <a:t> Константин Мирович</a:t>
            </a: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pic>
        <p:nvPicPr>
          <p:cNvPr id="48129" name="Picture 1" descr="D:\Планирование\2017-2018\Телефон\опять он\IMG-20171123-WA0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1743" y="318530"/>
            <a:ext cx="3810000" cy="5715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Объект 1"/>
          <p:cNvSpPr txBox="1">
            <a:spLocks/>
          </p:cNvSpPr>
          <p:nvPr/>
        </p:nvSpPr>
        <p:spPr>
          <a:xfrm>
            <a:off x="343787" y="318530"/>
            <a:ext cx="5504120" cy="611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n w="1905"/>
                <a:solidFill>
                  <a:schemeClr val="accent2">
                    <a:lumMod val="75000"/>
                  </a:schemeClr>
                </a:solidFill>
                <a:effectLst>
                  <a:innerShdw blurRad="69850" dist="43180" dir="5400000">
                    <a:srgbClr val="000000">
                      <a:alpha val="65000"/>
                    </a:srgbClr>
                  </a:innerShdw>
                </a:effectLst>
              </a:rPr>
              <a:t>Выпускники Гимназии №17</a:t>
            </a:r>
            <a:endParaRPr lang="ru-RU" sz="4800" b="1" dirty="0" smtClean="0">
              <a:ln w="1905"/>
              <a:solidFill>
                <a:schemeClr val="accent2">
                  <a:lumMod val="75000"/>
                </a:schemeClr>
              </a:solidFill>
              <a:effectLst>
                <a:innerShdw blurRad="69850" dist="43180" dir="5400000">
                  <a:srgbClr val="000000">
                    <a:alpha val="65000"/>
                  </a:srgbClr>
                </a:innerShdw>
              </a:effectLst>
            </a:endParaRP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5" name="Объект 1"/>
          <p:cNvSpPr txBox="1">
            <a:spLocks/>
          </p:cNvSpPr>
          <p:nvPr/>
        </p:nvSpPr>
        <p:spPr>
          <a:xfrm>
            <a:off x="6086500" y="6296265"/>
            <a:ext cx="5504120" cy="61133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n w="1905"/>
                <a:solidFill>
                  <a:schemeClr val="accent2">
                    <a:lumMod val="75000"/>
                  </a:schemeClr>
                </a:solidFill>
                <a:effectLst>
                  <a:innerShdw blurRad="69850" dist="43180" dir="5400000">
                    <a:srgbClr val="000000">
                      <a:alpha val="65000"/>
                    </a:srgbClr>
                  </a:innerShdw>
                </a:effectLst>
              </a:rPr>
              <a:t>Данные на 2018 год 40 </a:t>
            </a:r>
            <a:r>
              <a:rPr lang="ru-RU" b="1" dirty="0" err="1" smtClean="0">
                <a:ln w="1905"/>
                <a:solidFill>
                  <a:schemeClr val="accent2">
                    <a:lumMod val="75000"/>
                  </a:schemeClr>
                </a:solidFill>
                <a:effectLst>
                  <a:innerShdw blurRad="69850" dist="43180" dir="5400000">
                    <a:srgbClr val="000000">
                      <a:alpha val="65000"/>
                    </a:srgbClr>
                  </a:innerShdw>
                </a:effectLst>
              </a:rPr>
              <a:t>летие</a:t>
            </a:r>
            <a:r>
              <a:rPr lang="ru-RU" b="1" dirty="0" smtClean="0">
                <a:ln w="1905"/>
                <a:solidFill>
                  <a:schemeClr val="accent2">
                    <a:lumMod val="75000"/>
                  </a:schemeClr>
                </a:solidFill>
                <a:effectLst>
                  <a:innerShdw blurRad="69850" dist="43180" dir="5400000">
                    <a:srgbClr val="000000">
                      <a:alpha val="65000"/>
                    </a:srgbClr>
                  </a:innerShdw>
                </a:effectLst>
              </a:rPr>
              <a:t> МБОУ «Гимназии №17»</a:t>
            </a:r>
            <a:endParaRPr lang="ru-RU" sz="4800" b="1" dirty="0" smtClean="0">
              <a:ln w="1905"/>
              <a:solidFill>
                <a:schemeClr val="accent2">
                  <a:lumMod val="75000"/>
                </a:schemeClr>
              </a:solidFill>
              <a:effectLst>
                <a:innerShdw blurRad="69850" dist="43180" dir="5400000">
                  <a:srgbClr val="000000">
                    <a:alpha val="65000"/>
                  </a:srgbClr>
                </a:innerShdw>
              </a:effectLst>
            </a:endParaRP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062735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138817" y="1059693"/>
            <a:ext cx="4267200" cy="4525963"/>
          </a:xfrm>
        </p:spPr>
        <p:txBody>
          <a:bodyPr>
            <a:normAutofit fontScale="92500"/>
          </a:bodyPr>
          <a:lstStyle/>
          <a:p>
            <a:pPr marL="0" indent="0" algn="ctr">
              <a:buNone/>
            </a:pPr>
            <a:r>
              <a:rPr lang="ru-RU" sz="3500" b="1" dirty="0">
                <a:ln w="1905"/>
                <a:solidFill>
                  <a:schemeClr val="accent2">
                    <a:lumMod val="75000"/>
                  </a:schemeClr>
                </a:solidFill>
                <a:effectLst>
                  <a:innerShdw blurRad="69850" dist="43180" dir="5400000">
                    <a:srgbClr val="000000">
                      <a:alpha val="65000"/>
                    </a:srgbClr>
                  </a:innerShdw>
                </a:effectLst>
              </a:rPr>
              <a:t>Депутат Совета депутатов </a:t>
            </a:r>
          </a:p>
          <a:p>
            <a:pPr marL="0" indent="0" algn="ctr">
              <a:buNone/>
            </a:pPr>
            <a:r>
              <a:rPr lang="ru-RU" sz="3500" b="1" dirty="0" err="1">
                <a:ln w="1905"/>
                <a:solidFill>
                  <a:schemeClr val="accent2">
                    <a:lumMod val="75000"/>
                  </a:schemeClr>
                </a:solidFill>
                <a:effectLst>
                  <a:innerShdw blurRad="69850" dist="43180" dir="5400000">
                    <a:srgbClr val="000000">
                      <a:alpha val="65000"/>
                    </a:srgbClr>
                  </a:innerShdw>
                </a:effectLst>
              </a:rPr>
              <a:t>г.о</a:t>
            </a:r>
            <a:r>
              <a:rPr lang="ru-RU" sz="3500" b="1" dirty="0">
                <a:ln w="1905"/>
                <a:solidFill>
                  <a:schemeClr val="accent2">
                    <a:lumMod val="75000"/>
                  </a:schemeClr>
                </a:solidFill>
                <a:effectLst>
                  <a:innerShdw blurRad="69850" dist="43180" dir="5400000">
                    <a:srgbClr val="000000">
                      <a:alpha val="65000"/>
                    </a:srgbClr>
                  </a:innerShdw>
                </a:effectLst>
              </a:rPr>
              <a:t>. Королев</a:t>
            </a:r>
          </a:p>
          <a:p>
            <a:pPr marL="0" indent="0" algn="ctr">
              <a:buNone/>
            </a:pPr>
            <a:endParaRPr lang="ru-RU" sz="4800" b="1" dirty="0">
              <a:ln w="1905"/>
              <a:solidFill>
                <a:schemeClr val="accent2">
                  <a:lumMod val="75000"/>
                </a:schemeClr>
              </a:solidFill>
              <a:effectLst>
                <a:innerShdw blurRad="69850" dist="43180" dir="5400000">
                  <a:srgbClr val="000000">
                    <a:alpha val="65000"/>
                  </a:srgbClr>
                </a:innerShdw>
              </a:effectLst>
            </a:endParaRPr>
          </a:p>
          <a:p>
            <a:pPr marL="0" indent="0" algn="ctr">
              <a:buNone/>
            </a:pPr>
            <a:r>
              <a:rPr lang="ru-RU" sz="5200" b="1" dirty="0">
                <a:ln w="1905"/>
                <a:solidFill>
                  <a:schemeClr val="accent2">
                    <a:lumMod val="75000"/>
                  </a:schemeClr>
                </a:solidFill>
                <a:effectLst>
                  <a:innerShdw blurRad="69850" dist="43180" dir="5400000">
                    <a:srgbClr val="000000">
                      <a:alpha val="65000"/>
                    </a:srgbClr>
                  </a:innerShdw>
                </a:effectLst>
              </a:rPr>
              <a:t>Баева Людмила Владимировна</a:t>
            </a: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pic>
        <p:nvPicPr>
          <p:cNvPr id="45058" name="Picture 2" descr="C:\Users\Наталья\Downloads\IMG_2044-23-11-17-02-09.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25760" y="449535"/>
            <a:ext cx="3652194" cy="55336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Объект 1"/>
          <p:cNvSpPr txBox="1">
            <a:spLocks/>
          </p:cNvSpPr>
          <p:nvPr/>
        </p:nvSpPr>
        <p:spPr>
          <a:xfrm>
            <a:off x="343787" y="318530"/>
            <a:ext cx="5504120" cy="611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n w="1905"/>
                <a:solidFill>
                  <a:schemeClr val="accent2">
                    <a:lumMod val="75000"/>
                  </a:schemeClr>
                </a:solidFill>
                <a:effectLst>
                  <a:innerShdw blurRad="69850" dist="43180" dir="5400000">
                    <a:srgbClr val="000000">
                      <a:alpha val="65000"/>
                    </a:srgbClr>
                  </a:innerShdw>
                </a:effectLst>
              </a:rPr>
              <a:t>Выпускники Гимназии №17</a:t>
            </a:r>
            <a:endParaRPr lang="ru-RU" sz="4800" b="1" dirty="0" smtClean="0">
              <a:ln w="1905"/>
              <a:solidFill>
                <a:schemeClr val="accent2">
                  <a:lumMod val="75000"/>
                </a:schemeClr>
              </a:solidFill>
              <a:effectLst>
                <a:innerShdw blurRad="69850" dist="43180" dir="5400000">
                  <a:srgbClr val="000000">
                    <a:alpha val="65000"/>
                  </a:srgbClr>
                </a:innerShdw>
              </a:effectLst>
            </a:endParaRP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sp>
        <p:nvSpPr>
          <p:cNvPr id="5" name="Объект 1"/>
          <p:cNvSpPr txBox="1">
            <a:spLocks/>
          </p:cNvSpPr>
          <p:nvPr/>
        </p:nvSpPr>
        <p:spPr>
          <a:xfrm>
            <a:off x="6086500" y="6296265"/>
            <a:ext cx="5504120" cy="61133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b="1" dirty="0" smtClean="0">
                <a:ln w="1905"/>
                <a:solidFill>
                  <a:schemeClr val="accent2">
                    <a:lumMod val="75000"/>
                  </a:schemeClr>
                </a:solidFill>
                <a:effectLst>
                  <a:innerShdw blurRad="69850" dist="43180" dir="5400000">
                    <a:srgbClr val="000000">
                      <a:alpha val="65000"/>
                    </a:srgbClr>
                  </a:innerShdw>
                </a:effectLst>
              </a:rPr>
              <a:t>Данные на 2018 год 40 </a:t>
            </a:r>
            <a:r>
              <a:rPr lang="ru-RU" b="1" dirty="0" err="1" smtClean="0">
                <a:ln w="1905"/>
                <a:solidFill>
                  <a:schemeClr val="accent2">
                    <a:lumMod val="75000"/>
                  </a:schemeClr>
                </a:solidFill>
                <a:effectLst>
                  <a:innerShdw blurRad="69850" dist="43180" dir="5400000">
                    <a:srgbClr val="000000">
                      <a:alpha val="65000"/>
                    </a:srgbClr>
                  </a:innerShdw>
                </a:effectLst>
              </a:rPr>
              <a:t>летие</a:t>
            </a:r>
            <a:r>
              <a:rPr lang="ru-RU" b="1" dirty="0" smtClean="0">
                <a:ln w="1905"/>
                <a:solidFill>
                  <a:schemeClr val="accent2">
                    <a:lumMod val="75000"/>
                  </a:schemeClr>
                </a:solidFill>
                <a:effectLst>
                  <a:innerShdw blurRad="69850" dist="43180" dir="5400000">
                    <a:srgbClr val="000000">
                      <a:alpha val="65000"/>
                    </a:srgbClr>
                  </a:innerShdw>
                </a:effectLst>
              </a:rPr>
              <a:t> МБОУ «Гимназии №17»</a:t>
            </a:r>
            <a:endParaRPr lang="ru-RU" sz="4800" b="1" dirty="0" smtClean="0">
              <a:ln w="1905"/>
              <a:solidFill>
                <a:schemeClr val="accent2">
                  <a:lumMod val="75000"/>
                </a:schemeClr>
              </a:solidFill>
              <a:effectLst>
                <a:innerShdw blurRad="69850" dist="43180" dir="5400000">
                  <a:srgbClr val="000000">
                    <a:alpha val="65000"/>
                  </a:srgbClr>
                </a:innerShdw>
              </a:effectLst>
            </a:endParaRPr>
          </a:p>
          <a:p>
            <a:pPr algn="ctr"/>
            <a:endParaRPr lang="ru-RU" b="1" dirty="0">
              <a:ln w="1905"/>
              <a:solidFill>
                <a:schemeClr val="accent2">
                  <a:lumMod val="75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895242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52892" y="150070"/>
            <a:ext cx="11080277" cy="769441"/>
          </a:xfrm>
          <a:prstGeom prst="rect">
            <a:avLst/>
          </a:prstGeom>
        </p:spPr>
        <p:txBody>
          <a:bodyPr wrap="none">
            <a:spAutoFit/>
          </a:bodyPr>
          <a:lstStyle/>
          <a:p>
            <a:r>
              <a:rPr lang="ru-RU" sz="4400" b="1" dirty="0" smtClean="0">
                <a:solidFill>
                  <a:schemeClr val="accent2">
                    <a:lumMod val="75000"/>
                  </a:schemeClr>
                </a:solidFill>
                <a:latin typeface="Monotype Corsiva" panose="03010101010201010101" pitchFamily="66" charset="0"/>
              </a:rPr>
              <a:t>25-ая Всероссийской Олимпиады «Созвездие - 2025»</a:t>
            </a:r>
            <a:endParaRPr lang="ru-RU" sz="4400" b="1" dirty="0">
              <a:solidFill>
                <a:schemeClr val="accent2">
                  <a:lumMod val="75000"/>
                </a:schemeClr>
              </a:solidFill>
              <a:latin typeface="Monotype Corsiva" panose="03010101010201010101" pitchFamily="66" charset="0"/>
            </a:endParaRPr>
          </a:p>
        </p:txBody>
      </p:sp>
      <p:sp>
        <p:nvSpPr>
          <p:cNvPr id="6" name="Прямоугольник 5"/>
          <p:cNvSpPr/>
          <p:nvPr/>
        </p:nvSpPr>
        <p:spPr>
          <a:xfrm>
            <a:off x="2944633" y="1839546"/>
            <a:ext cx="6096000" cy="3970318"/>
          </a:xfrm>
          <a:prstGeom prst="rect">
            <a:avLst/>
          </a:prstGeom>
        </p:spPr>
        <p:txBody>
          <a:bodyPr>
            <a:spAutoFit/>
          </a:bodyPr>
          <a:lstStyle/>
          <a:p>
            <a:pPr algn="ctr">
              <a:spcAft>
                <a:spcPts val="0"/>
              </a:spcAft>
            </a:pPr>
            <a:r>
              <a:rPr lang="ru-RU" sz="2800" b="1" kern="50" dirty="0" smtClean="0">
                <a:solidFill>
                  <a:schemeClr val="accent2">
                    <a:lumMod val="75000"/>
                  </a:schemeClr>
                </a:solidFill>
                <a:latin typeface="Times New Roman" panose="02020603050405020304" pitchFamily="18" charset="0"/>
                <a:ea typeface="SimSun" panose="02010600030101010101" pitchFamily="2" charset="-122"/>
                <a:cs typeface="Times New Roman" panose="02020603050405020304" pitchFamily="18" charset="0"/>
              </a:rPr>
              <a:t>Актуальность проблемы.</a:t>
            </a:r>
          </a:p>
          <a:p>
            <a:pPr algn="ctr">
              <a:spcAft>
                <a:spcPts val="0"/>
              </a:spcAft>
            </a:pPr>
            <a:r>
              <a:rPr lang="ru-RU" sz="2800" b="1" kern="50" dirty="0" smtClean="0">
                <a:solidFill>
                  <a:schemeClr val="accent2">
                    <a:lumMod val="75000"/>
                  </a:schemeClr>
                </a:solidFill>
                <a:latin typeface="Times New Roman" panose="02020603050405020304" pitchFamily="18" charset="0"/>
                <a:ea typeface="SimSun" panose="02010600030101010101" pitchFamily="2" charset="-122"/>
                <a:cs typeface="Times New Roman" panose="02020603050405020304" pitchFamily="18" charset="0"/>
              </a:rPr>
              <a:t>Я люблю свой город. Люблю за его историю, зато, как он выглядит. Но очень мало людей знают его историю. Это очень обидно. Очень жаль, что почти все об этом забыли. Для решения проблемы мы поставили перед собой ряд задач</a:t>
            </a:r>
          </a:p>
          <a:p>
            <a:pPr algn="ctr">
              <a:spcAft>
                <a:spcPts val="0"/>
              </a:spcAft>
            </a:pPr>
            <a:endParaRPr lang="ru-RU" sz="2800" kern="50" dirty="0">
              <a:solidFill>
                <a:schemeClr val="accent2">
                  <a:lumMod val="75000"/>
                </a:schemeClr>
              </a:solidFill>
              <a:effectLst/>
              <a:latin typeface="Times New Roman" panose="02020603050405020304" pitchFamily="18" charset="0"/>
              <a:ea typeface="SimSun" panose="02010600030101010101" pitchFamily="2" charset="-122"/>
              <a:cs typeface="Mangal"/>
            </a:endParaRPr>
          </a:p>
        </p:txBody>
      </p:sp>
    </p:spTree>
    <p:extLst>
      <p:ext uri="{BB962C8B-B14F-4D97-AF65-F5344CB8AC3E}">
        <p14:creationId xmlns:p14="http://schemas.microsoft.com/office/powerpoint/2010/main" val="36055893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46297" y="1489134"/>
            <a:ext cx="10281684" cy="4401205"/>
          </a:xfrm>
          <a:prstGeom prst="rect">
            <a:avLst/>
          </a:prstGeom>
        </p:spPr>
        <p:txBody>
          <a:bodyPr wrap="square">
            <a:spAutoFit/>
          </a:bodyPr>
          <a:lstStyle/>
          <a:p>
            <a:pPr algn="just"/>
            <a:r>
              <a:rPr lang="ru-RU" sz="4400" dirty="0" smtClean="0">
                <a:solidFill>
                  <a:schemeClr val="accent2">
                    <a:lumMod val="75000"/>
                  </a:schemeClr>
                </a:solidFill>
              </a:rPr>
              <a:t>В </a:t>
            </a:r>
            <a:r>
              <a:rPr lang="ru-RU" sz="6000" b="1" dirty="0" smtClean="0">
                <a:solidFill>
                  <a:schemeClr val="accent2">
                    <a:lumMod val="75000"/>
                  </a:schemeClr>
                </a:solidFill>
              </a:rPr>
              <a:t>заключении</a:t>
            </a:r>
            <a:r>
              <a:rPr lang="ru-RU" sz="4400" dirty="0" smtClean="0">
                <a:solidFill>
                  <a:schemeClr val="accent2">
                    <a:lumMod val="75000"/>
                  </a:schemeClr>
                </a:solidFill>
              </a:rPr>
              <a:t> мы можем с уверенностью сказать что выполнили поставленные задачи и что теперь ученики и их родители при входе на сайт школы будут знать намного больше об истории школы. </a:t>
            </a:r>
            <a:endParaRPr lang="ru-RU" sz="4400" dirty="0">
              <a:solidFill>
                <a:schemeClr val="accent2">
                  <a:lumMod val="75000"/>
                </a:schemeClr>
              </a:solidFill>
            </a:endParaRPr>
          </a:p>
        </p:txBody>
      </p:sp>
      <p:sp>
        <p:nvSpPr>
          <p:cNvPr id="7" name="Прямоугольник 6"/>
          <p:cNvSpPr/>
          <p:nvPr/>
        </p:nvSpPr>
        <p:spPr>
          <a:xfrm>
            <a:off x="652892" y="150070"/>
            <a:ext cx="11080277" cy="769441"/>
          </a:xfrm>
          <a:prstGeom prst="rect">
            <a:avLst/>
          </a:prstGeom>
        </p:spPr>
        <p:txBody>
          <a:bodyPr wrap="none">
            <a:spAutoFit/>
          </a:bodyPr>
          <a:lstStyle/>
          <a:p>
            <a:r>
              <a:rPr lang="ru-RU" sz="4400" b="1" dirty="0" smtClean="0">
                <a:solidFill>
                  <a:schemeClr val="accent2">
                    <a:lumMod val="75000"/>
                  </a:schemeClr>
                </a:solidFill>
                <a:latin typeface="Monotype Corsiva" panose="03010101010201010101" pitchFamily="66" charset="0"/>
              </a:rPr>
              <a:t>25-ая Всероссийской Олимпиады «Созвездие - 2025»</a:t>
            </a:r>
            <a:endParaRPr lang="ru-RU" sz="4400" b="1" dirty="0">
              <a:solidFill>
                <a:schemeClr val="accent2">
                  <a:lumMod val="75000"/>
                </a:schemeClr>
              </a:solidFill>
              <a:latin typeface="Monotype Corsiva" panose="03010101010201010101" pitchFamily="66" charset="0"/>
            </a:endParaRPr>
          </a:p>
        </p:txBody>
      </p:sp>
    </p:spTree>
    <p:extLst>
      <p:ext uri="{BB962C8B-B14F-4D97-AF65-F5344CB8AC3E}">
        <p14:creationId xmlns:p14="http://schemas.microsoft.com/office/powerpoint/2010/main" val="29241403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64193" y="3466790"/>
            <a:ext cx="6613451" cy="769441"/>
          </a:xfrm>
          <a:prstGeom prst="rect">
            <a:avLst/>
          </a:prstGeom>
        </p:spPr>
        <p:txBody>
          <a:bodyPr wrap="square">
            <a:spAutoFit/>
          </a:bodyPr>
          <a:lstStyle/>
          <a:p>
            <a:pPr algn="just"/>
            <a:r>
              <a:rPr lang="ru-RU" sz="4400" dirty="0" smtClean="0">
                <a:solidFill>
                  <a:schemeClr val="accent2">
                    <a:lumMod val="75000"/>
                  </a:schemeClr>
                </a:solidFill>
              </a:rPr>
              <a:t>Спасибо за внимание!</a:t>
            </a:r>
            <a:endParaRPr lang="ru-RU" sz="4400" dirty="0">
              <a:solidFill>
                <a:schemeClr val="accent2">
                  <a:lumMod val="75000"/>
                </a:schemeClr>
              </a:solidFill>
            </a:endParaRPr>
          </a:p>
        </p:txBody>
      </p:sp>
      <p:sp>
        <p:nvSpPr>
          <p:cNvPr id="7" name="Прямоугольник 6"/>
          <p:cNvSpPr/>
          <p:nvPr/>
        </p:nvSpPr>
        <p:spPr>
          <a:xfrm>
            <a:off x="652892" y="150070"/>
            <a:ext cx="11080277" cy="769441"/>
          </a:xfrm>
          <a:prstGeom prst="rect">
            <a:avLst/>
          </a:prstGeom>
        </p:spPr>
        <p:txBody>
          <a:bodyPr wrap="none">
            <a:spAutoFit/>
          </a:bodyPr>
          <a:lstStyle/>
          <a:p>
            <a:r>
              <a:rPr lang="ru-RU" sz="4400" b="1" dirty="0" smtClean="0">
                <a:solidFill>
                  <a:schemeClr val="accent2">
                    <a:lumMod val="75000"/>
                  </a:schemeClr>
                </a:solidFill>
                <a:latin typeface="Monotype Corsiva" panose="03010101010201010101" pitchFamily="66" charset="0"/>
              </a:rPr>
              <a:t>25-ая Всероссийской Олимпиады «Созвездие - 2025»</a:t>
            </a:r>
            <a:endParaRPr lang="ru-RU" sz="4400" b="1" dirty="0">
              <a:solidFill>
                <a:schemeClr val="accent2">
                  <a:lumMod val="75000"/>
                </a:schemeClr>
              </a:solidFill>
              <a:latin typeface="Monotype Corsiva" panose="03010101010201010101" pitchFamily="66" charset="0"/>
            </a:endParaRPr>
          </a:p>
        </p:txBody>
      </p:sp>
    </p:spTree>
    <p:extLst>
      <p:ext uri="{BB962C8B-B14F-4D97-AF65-F5344CB8AC3E}">
        <p14:creationId xmlns:p14="http://schemas.microsoft.com/office/powerpoint/2010/main" val="7824034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4038" y="426516"/>
            <a:ext cx="11073002" cy="5632311"/>
          </a:xfrm>
          <a:prstGeom prst="rect">
            <a:avLst/>
          </a:prstGeom>
        </p:spPr>
        <p:txBody>
          <a:bodyPr wrap="square">
            <a:spAutoFit/>
          </a:bodyPr>
          <a:lstStyle/>
          <a:p>
            <a:pPr algn="ctr"/>
            <a:r>
              <a:rPr lang="ru-RU" sz="2000" b="1" dirty="0" smtClean="0">
                <a:solidFill>
                  <a:schemeClr val="accent2">
                    <a:lumMod val="75000"/>
                  </a:schemeClr>
                </a:solidFill>
              </a:rPr>
              <a:t>Список  литературы:</a:t>
            </a:r>
          </a:p>
          <a:p>
            <a:r>
              <a:rPr lang="ru-RU" sz="2000" b="1" dirty="0" smtClean="0">
                <a:solidFill>
                  <a:schemeClr val="accent2">
                    <a:lumMod val="75000"/>
                  </a:schemeClr>
                </a:solidFill>
              </a:rPr>
              <a:t>(Нагаев Г. Д Пионеры вселенной. - 1 изд. - Москва: Художественная литература, 1976. - 614 с. )</a:t>
            </a:r>
          </a:p>
          <a:p>
            <a:r>
              <a:rPr lang="ru-RU" sz="2000" b="1" dirty="0" smtClean="0">
                <a:solidFill>
                  <a:schemeClr val="accent2">
                    <a:lumMod val="75000"/>
                  </a:schemeClr>
                </a:solidFill>
              </a:rPr>
              <a:t>1.	(</a:t>
            </a:r>
            <a:r>
              <a:rPr lang="ru-RU" sz="2000" b="1" dirty="0" err="1" smtClean="0">
                <a:solidFill>
                  <a:schemeClr val="accent2">
                    <a:lumMod val="75000"/>
                  </a:schemeClr>
                </a:solidFill>
              </a:rPr>
              <a:t>Череток</a:t>
            </a:r>
            <a:r>
              <a:rPr lang="ru-RU" sz="2000" b="1" dirty="0" smtClean="0">
                <a:solidFill>
                  <a:schemeClr val="accent2">
                    <a:lumMod val="75000"/>
                  </a:schemeClr>
                </a:solidFill>
              </a:rPr>
              <a:t> Б.Е. Ракеты и люди. Фили - </a:t>
            </a:r>
            <a:r>
              <a:rPr lang="ru-RU" sz="2000" b="1" dirty="0" err="1" smtClean="0">
                <a:solidFill>
                  <a:schemeClr val="accent2">
                    <a:lumMod val="75000"/>
                  </a:schemeClr>
                </a:solidFill>
              </a:rPr>
              <a:t>Подлипки</a:t>
            </a:r>
            <a:r>
              <a:rPr lang="ru-RU" sz="2000" b="1" dirty="0" smtClean="0">
                <a:solidFill>
                  <a:schemeClr val="accent2">
                    <a:lumMod val="75000"/>
                  </a:schemeClr>
                </a:solidFill>
              </a:rPr>
              <a:t> - </a:t>
            </a:r>
            <a:r>
              <a:rPr lang="ru-RU" sz="2000" b="1" dirty="0" err="1" smtClean="0">
                <a:solidFill>
                  <a:schemeClr val="accent2">
                    <a:lumMod val="75000"/>
                  </a:schemeClr>
                </a:solidFill>
              </a:rPr>
              <a:t>Тюратам</a:t>
            </a:r>
            <a:r>
              <a:rPr lang="ru-RU" sz="2000" b="1" dirty="0" smtClean="0">
                <a:solidFill>
                  <a:schemeClr val="accent2">
                    <a:lumMod val="75000"/>
                  </a:schemeClr>
                </a:solidFill>
              </a:rPr>
              <a:t>. - 1 изд. - Москва: Машиностроение, 1996. - 441 с. )</a:t>
            </a:r>
          </a:p>
          <a:p>
            <a:r>
              <a:rPr lang="ru-RU" sz="2000" b="1" dirty="0" smtClean="0">
                <a:solidFill>
                  <a:schemeClr val="accent2">
                    <a:lumMod val="75000"/>
                  </a:schemeClr>
                </a:solidFill>
              </a:rPr>
              <a:t>2.	(В рамках ремонта гимназии № 17 в Королеве проведут реставрацию исторической скульптуры на территории учебного заведения. URL: https://regions.ru/korolev/novosti/v-ramkax-remonta-gimnazii-17-v-koroleve-provedut-restavraciiu-istoriceskoi-skulptury-na-territorii-ucebnogo-zavedeniia)</a:t>
            </a:r>
          </a:p>
          <a:p>
            <a:r>
              <a:rPr lang="ru-RU" sz="2000" b="1" dirty="0" smtClean="0">
                <a:solidFill>
                  <a:schemeClr val="accent2">
                    <a:lumMod val="75000"/>
                  </a:schemeClr>
                </a:solidFill>
              </a:rPr>
              <a:t>3.	(Муниципальное бюджетное общеобразовательное учреждение Гимназия № 17 г. Королёва Московской области. URL: https://nsportal.ru/site/277571)</a:t>
            </a:r>
          </a:p>
          <a:p>
            <a:r>
              <a:rPr lang="ru-RU" sz="2000" b="1" dirty="0" smtClean="0">
                <a:solidFill>
                  <a:schemeClr val="accent2">
                    <a:lumMod val="75000"/>
                  </a:schemeClr>
                </a:solidFill>
              </a:rPr>
              <a:t>4.	(Реферат на тему “НЛО”) (из фондов школьного музея)</a:t>
            </a:r>
          </a:p>
          <a:p>
            <a:r>
              <a:rPr lang="ru-RU" sz="2000" b="1" dirty="0" smtClean="0">
                <a:solidFill>
                  <a:schemeClr val="accent2">
                    <a:lumMod val="75000"/>
                  </a:schemeClr>
                </a:solidFill>
              </a:rPr>
              <a:t>5.	(Космический эксперимент “Знамя”) (из фондов школьного музея)</a:t>
            </a:r>
          </a:p>
          <a:p>
            <a:r>
              <a:rPr lang="ru-RU" sz="2000" b="1" dirty="0" smtClean="0">
                <a:solidFill>
                  <a:schemeClr val="accent2">
                    <a:lumMod val="75000"/>
                  </a:schemeClr>
                </a:solidFill>
              </a:rPr>
              <a:t>6.	(</a:t>
            </a:r>
            <a:r>
              <a:rPr lang="ru-RU" sz="2000" b="1" dirty="0" err="1" smtClean="0">
                <a:solidFill>
                  <a:schemeClr val="accent2">
                    <a:lumMod val="75000"/>
                  </a:schemeClr>
                </a:solidFill>
              </a:rPr>
              <a:t>Stanford</a:t>
            </a:r>
            <a:r>
              <a:rPr lang="ru-RU" sz="2000" b="1" dirty="0" smtClean="0">
                <a:solidFill>
                  <a:schemeClr val="accent2">
                    <a:lumMod val="75000"/>
                  </a:schemeClr>
                </a:solidFill>
              </a:rPr>
              <a:t> </a:t>
            </a:r>
            <a:r>
              <a:rPr lang="ru-RU" sz="2000" b="1" dirty="0" err="1" smtClean="0">
                <a:solidFill>
                  <a:schemeClr val="accent2">
                    <a:lumMod val="75000"/>
                  </a:schemeClr>
                </a:solidFill>
              </a:rPr>
              <a:t>erl</a:t>
            </a:r>
            <a:r>
              <a:rPr lang="ru-RU" sz="2000" b="1" dirty="0" smtClean="0">
                <a:solidFill>
                  <a:schemeClr val="accent2">
                    <a:lumMod val="75000"/>
                  </a:schemeClr>
                </a:solidFill>
              </a:rPr>
              <a:t> 235 </a:t>
            </a:r>
            <a:r>
              <a:rPr lang="ru-RU" sz="2000" b="1" dirty="0" err="1" smtClean="0">
                <a:solidFill>
                  <a:schemeClr val="accent2">
                    <a:lumMod val="75000"/>
                  </a:schemeClr>
                </a:solidFill>
              </a:rPr>
              <a:t>study</a:t>
            </a:r>
            <a:r>
              <a:rPr lang="ru-RU" sz="2000" b="1" dirty="0" smtClean="0">
                <a:solidFill>
                  <a:schemeClr val="accent2">
                    <a:lumMod val="75000"/>
                  </a:schemeClr>
                </a:solidFill>
              </a:rPr>
              <a:t> *1994) (из фондов школьного музея)</a:t>
            </a:r>
          </a:p>
          <a:p>
            <a:r>
              <a:rPr lang="ru-RU" sz="2000" b="1" dirty="0" smtClean="0">
                <a:solidFill>
                  <a:schemeClr val="accent2">
                    <a:lumMod val="75000"/>
                  </a:schemeClr>
                </a:solidFill>
              </a:rPr>
              <a:t>7.	(Нашему музею) (из фондов школьного музея)</a:t>
            </a:r>
          </a:p>
          <a:p>
            <a:r>
              <a:rPr lang="ru-RU" sz="2000" b="1" dirty="0" smtClean="0">
                <a:solidFill>
                  <a:schemeClr val="accent2">
                    <a:lumMod val="75000"/>
                  </a:schemeClr>
                </a:solidFill>
              </a:rPr>
              <a:t>8.	(Музею Космонавтики АКШГ №17) (из фондов школьного музея)</a:t>
            </a:r>
          </a:p>
          <a:p>
            <a:r>
              <a:rPr lang="ru-RU" sz="2000" b="1" dirty="0" smtClean="0">
                <a:solidFill>
                  <a:schemeClr val="accent2">
                    <a:lumMod val="75000"/>
                  </a:schemeClr>
                </a:solidFill>
              </a:rPr>
              <a:t>9.	(Отчет о работе по теме: активация </a:t>
            </a:r>
            <a:r>
              <a:rPr lang="ru-RU" sz="2000" b="1" dirty="0" err="1" smtClean="0">
                <a:solidFill>
                  <a:schemeClr val="accent2">
                    <a:lumMod val="75000"/>
                  </a:schemeClr>
                </a:solidFill>
              </a:rPr>
              <a:t>позновательной</a:t>
            </a:r>
            <a:r>
              <a:rPr lang="ru-RU" sz="2000" b="1" dirty="0" smtClean="0">
                <a:solidFill>
                  <a:schemeClr val="accent2">
                    <a:lumMod val="75000"/>
                  </a:schemeClr>
                </a:solidFill>
              </a:rPr>
              <a:t> деятельности   “учащихся на основе совершенствования форм и методов развивающего обучения”) (из фондов школьного музея) </a:t>
            </a:r>
          </a:p>
          <a:p>
            <a:r>
              <a:rPr lang="ru-RU" sz="2000" b="1" dirty="0" smtClean="0">
                <a:solidFill>
                  <a:schemeClr val="accent2">
                    <a:lumMod val="75000"/>
                  </a:schemeClr>
                </a:solidFill>
              </a:rPr>
              <a:t>10.	https://ru.ruwiki.ru/wiki/Королёв_(город)</a:t>
            </a:r>
          </a:p>
        </p:txBody>
      </p:sp>
    </p:spTree>
    <p:extLst>
      <p:ext uri="{BB962C8B-B14F-4D97-AF65-F5344CB8AC3E}">
        <p14:creationId xmlns:p14="http://schemas.microsoft.com/office/powerpoint/2010/main" val="278363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52892" y="150070"/>
            <a:ext cx="11080277" cy="769441"/>
          </a:xfrm>
          <a:prstGeom prst="rect">
            <a:avLst/>
          </a:prstGeom>
        </p:spPr>
        <p:txBody>
          <a:bodyPr wrap="none">
            <a:spAutoFit/>
          </a:bodyPr>
          <a:lstStyle/>
          <a:p>
            <a:r>
              <a:rPr lang="ru-RU" sz="4400" b="1" dirty="0" smtClean="0">
                <a:solidFill>
                  <a:schemeClr val="accent2">
                    <a:lumMod val="75000"/>
                  </a:schemeClr>
                </a:solidFill>
                <a:latin typeface="Monotype Corsiva" panose="03010101010201010101" pitchFamily="66" charset="0"/>
              </a:rPr>
              <a:t>25-ая Всероссийской Олимпиады «Созвездие - 2025»</a:t>
            </a:r>
            <a:endParaRPr lang="ru-RU" sz="4400" b="1" dirty="0">
              <a:solidFill>
                <a:schemeClr val="accent2">
                  <a:lumMod val="75000"/>
                </a:schemeClr>
              </a:solidFill>
              <a:latin typeface="Monotype Corsiva" panose="03010101010201010101" pitchFamily="66" charset="0"/>
            </a:endParaRPr>
          </a:p>
        </p:txBody>
      </p:sp>
      <p:sp>
        <p:nvSpPr>
          <p:cNvPr id="6" name="Прямоугольник 5"/>
          <p:cNvSpPr/>
          <p:nvPr/>
        </p:nvSpPr>
        <p:spPr>
          <a:xfrm>
            <a:off x="2944632" y="1839546"/>
            <a:ext cx="7028707" cy="3416320"/>
          </a:xfrm>
          <a:prstGeom prst="rect">
            <a:avLst/>
          </a:prstGeom>
        </p:spPr>
        <p:txBody>
          <a:bodyPr wrap="square">
            <a:spAutoFit/>
          </a:bodyPr>
          <a:lstStyle/>
          <a:p>
            <a:pPr>
              <a:spcAft>
                <a:spcPts val="0"/>
              </a:spcAft>
            </a:pPr>
            <a:r>
              <a:rPr lang="ru-RU" sz="3600" b="1" kern="50" dirty="0" smtClean="0">
                <a:solidFill>
                  <a:schemeClr val="accent2">
                    <a:lumMod val="75000"/>
                  </a:schemeClr>
                </a:solidFill>
                <a:latin typeface="Times New Roman" panose="02020603050405020304" pitchFamily="18" charset="0"/>
                <a:ea typeface="SimSun" panose="02010600030101010101" pitchFamily="2" charset="-122"/>
                <a:cs typeface="Times New Roman" panose="02020603050405020304" pitchFamily="18" charset="0"/>
              </a:rPr>
              <a:t>Задачи:</a:t>
            </a:r>
          </a:p>
          <a:p>
            <a:pPr>
              <a:spcAft>
                <a:spcPts val="0"/>
              </a:spcAft>
            </a:pPr>
            <a:r>
              <a:rPr lang="ru-RU" sz="3600" b="1" kern="50" dirty="0" smtClean="0">
                <a:solidFill>
                  <a:schemeClr val="accent2">
                    <a:lumMod val="75000"/>
                  </a:schemeClr>
                </a:solidFill>
                <a:latin typeface="Times New Roman" panose="02020603050405020304" pitchFamily="18" charset="0"/>
                <a:ea typeface="SimSun" panose="02010600030101010101" pitchFamily="2" charset="-122"/>
                <a:cs typeface="Times New Roman" panose="02020603050405020304" pitchFamily="18" charset="0"/>
              </a:rPr>
              <a:t>1.	Ознакомиться с                                                          	историей школы.</a:t>
            </a:r>
          </a:p>
          <a:p>
            <a:pPr>
              <a:spcAft>
                <a:spcPts val="0"/>
              </a:spcAft>
            </a:pPr>
            <a:r>
              <a:rPr lang="ru-RU" sz="3600" b="1" kern="50" dirty="0" smtClean="0">
                <a:solidFill>
                  <a:schemeClr val="accent2">
                    <a:lumMod val="75000"/>
                  </a:schemeClr>
                </a:solidFill>
                <a:latin typeface="Times New Roman" panose="02020603050405020304" pitchFamily="18" charset="0"/>
                <a:ea typeface="SimSun" panose="02010600030101010101" pitchFamily="2" charset="-122"/>
                <a:cs typeface="Times New Roman" panose="02020603050405020304" pitchFamily="18" charset="0"/>
              </a:rPr>
              <a:t>2.	Привлечь учителей и 	учеников к истории 	МБОУ «Гимназия №17».</a:t>
            </a:r>
          </a:p>
        </p:txBody>
      </p:sp>
    </p:spTree>
    <p:extLst>
      <p:ext uri="{BB962C8B-B14F-4D97-AF65-F5344CB8AC3E}">
        <p14:creationId xmlns:p14="http://schemas.microsoft.com/office/powerpoint/2010/main" val="24332837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52892" y="150070"/>
            <a:ext cx="11080277" cy="769441"/>
          </a:xfrm>
          <a:prstGeom prst="rect">
            <a:avLst/>
          </a:prstGeom>
        </p:spPr>
        <p:txBody>
          <a:bodyPr wrap="none">
            <a:spAutoFit/>
          </a:bodyPr>
          <a:lstStyle/>
          <a:p>
            <a:r>
              <a:rPr lang="ru-RU" sz="4400" b="1" dirty="0" smtClean="0">
                <a:solidFill>
                  <a:schemeClr val="accent2">
                    <a:lumMod val="75000"/>
                  </a:schemeClr>
                </a:solidFill>
                <a:latin typeface="Monotype Corsiva" panose="03010101010201010101" pitchFamily="66" charset="0"/>
              </a:rPr>
              <a:t>25-ая Всероссийской Олимпиады «Созвездие - 2025»</a:t>
            </a:r>
            <a:endParaRPr lang="ru-RU" sz="4400" b="1" dirty="0">
              <a:solidFill>
                <a:schemeClr val="accent2">
                  <a:lumMod val="75000"/>
                </a:schemeClr>
              </a:solidFill>
              <a:latin typeface="Monotype Corsiva" panose="03010101010201010101" pitchFamily="66" charset="0"/>
            </a:endParaRPr>
          </a:p>
        </p:txBody>
      </p:sp>
      <p:pic>
        <p:nvPicPr>
          <p:cNvPr id="6" name="Picture 1" descr="C:\Users\Наталья\Desktop\30 лет гимназии  №17\история школы\iig399.jpg"/>
          <p:cNvPicPr>
            <a:picLocks noChangeAspect="1" noChangeArrowheads="1"/>
          </p:cNvPicPr>
          <p:nvPr/>
        </p:nvPicPr>
        <p:blipFill>
          <a:blip r:embed="rId2" cstate="print"/>
          <a:srcRect/>
          <a:stretch>
            <a:fillRect/>
          </a:stretch>
        </p:blipFill>
        <p:spPr bwMode="auto">
          <a:xfrm>
            <a:off x="760056" y="919511"/>
            <a:ext cx="4186410" cy="5737262"/>
          </a:xfrm>
          <a:prstGeom prst="rect">
            <a:avLst/>
          </a:prstGeom>
          <a:noFill/>
          <a:ln w="9525">
            <a:noFill/>
            <a:miter lim="800000"/>
            <a:headEnd/>
            <a:tailEnd/>
          </a:ln>
        </p:spPr>
      </p:pic>
      <p:sp>
        <p:nvSpPr>
          <p:cNvPr id="7" name="Прямоугольник 6"/>
          <p:cNvSpPr/>
          <p:nvPr/>
        </p:nvSpPr>
        <p:spPr>
          <a:xfrm>
            <a:off x="5465135" y="1339816"/>
            <a:ext cx="6485860" cy="5078313"/>
          </a:xfrm>
          <a:prstGeom prst="rect">
            <a:avLst/>
          </a:prstGeom>
        </p:spPr>
        <p:txBody>
          <a:bodyPr wrap="square">
            <a:spAutoFit/>
          </a:bodyPr>
          <a:lstStyle/>
          <a:p>
            <a:pPr>
              <a:spcAft>
                <a:spcPts val="0"/>
              </a:spcAft>
            </a:pPr>
            <a:r>
              <a:rPr lang="ru-RU" sz="3600" b="1" kern="50" dirty="0" smtClean="0">
                <a:solidFill>
                  <a:schemeClr val="accent2">
                    <a:lumMod val="75000"/>
                  </a:schemeClr>
                </a:solidFill>
                <a:latin typeface="Times New Roman" panose="02020603050405020304" pitchFamily="18" charset="0"/>
                <a:ea typeface="SimSun" panose="02010600030101010101" pitchFamily="2" charset="-122"/>
                <a:cs typeface="Times New Roman" panose="02020603050405020304" pitchFamily="18" charset="0"/>
              </a:rPr>
              <a:t>Школа № 17 была построена в г. Калининграде Московской области (ныне г. Королев) в 1977 году. Когда-то на месте школы находилась деревня </a:t>
            </a:r>
            <a:r>
              <a:rPr lang="ru-RU" sz="3600" b="1" kern="50" dirty="0" err="1" smtClean="0">
                <a:solidFill>
                  <a:schemeClr val="accent2">
                    <a:lumMod val="75000"/>
                  </a:schemeClr>
                </a:solidFill>
                <a:latin typeface="Times New Roman" panose="02020603050405020304" pitchFamily="18" charset="0"/>
                <a:ea typeface="SimSun" panose="02010600030101010101" pitchFamily="2" charset="-122"/>
                <a:cs typeface="Times New Roman" panose="02020603050405020304" pitchFamily="18" charset="0"/>
              </a:rPr>
              <a:t>Куракино</a:t>
            </a:r>
            <a:r>
              <a:rPr lang="ru-RU" sz="3600" b="1" kern="50" dirty="0" smtClean="0">
                <a:solidFill>
                  <a:schemeClr val="accent2">
                    <a:lumMod val="75000"/>
                  </a:schemeClr>
                </a:solidFill>
                <a:latin typeface="Times New Roman" panose="02020603050405020304" pitchFamily="18" charset="0"/>
                <a:ea typeface="SimSun" panose="02010600030101010101" pitchFamily="2" charset="-122"/>
                <a:cs typeface="Times New Roman" panose="02020603050405020304" pitchFamily="18" charset="0"/>
              </a:rPr>
              <a:t> и после сноса старых деревенских домов осталось большое </a:t>
            </a:r>
            <a:r>
              <a:rPr lang="ru-RU" sz="3600" b="1" kern="50" dirty="0" err="1" smtClean="0">
                <a:solidFill>
                  <a:schemeClr val="accent2">
                    <a:lumMod val="75000"/>
                  </a:schemeClr>
                </a:solidFill>
                <a:latin typeface="Times New Roman" panose="02020603050405020304" pitchFamily="18" charset="0"/>
                <a:ea typeface="SimSun" panose="02010600030101010101" pitchFamily="2" charset="-122"/>
                <a:cs typeface="Times New Roman" panose="02020603050405020304" pitchFamily="18" charset="0"/>
              </a:rPr>
              <a:t>Куракинское</a:t>
            </a:r>
            <a:r>
              <a:rPr lang="ru-RU" sz="3600" b="1" kern="50" dirty="0" smtClean="0">
                <a:solidFill>
                  <a:schemeClr val="accent2">
                    <a:lumMod val="75000"/>
                  </a:schemeClr>
                </a:solidFill>
                <a:latin typeface="Times New Roman" panose="02020603050405020304" pitchFamily="18" charset="0"/>
                <a:ea typeface="SimSun" panose="02010600030101010101" pitchFamily="2" charset="-122"/>
                <a:cs typeface="Times New Roman" panose="02020603050405020304" pitchFamily="18" charset="0"/>
              </a:rPr>
              <a:t> поле. </a:t>
            </a:r>
          </a:p>
        </p:txBody>
      </p:sp>
    </p:spTree>
    <p:extLst>
      <p:ext uri="{BB962C8B-B14F-4D97-AF65-F5344CB8AC3E}">
        <p14:creationId xmlns:p14="http://schemas.microsoft.com/office/powerpoint/2010/main" val="39436353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52892" y="150070"/>
            <a:ext cx="11080277" cy="769441"/>
          </a:xfrm>
          <a:prstGeom prst="rect">
            <a:avLst/>
          </a:prstGeom>
        </p:spPr>
        <p:txBody>
          <a:bodyPr wrap="none">
            <a:spAutoFit/>
          </a:bodyPr>
          <a:lstStyle/>
          <a:p>
            <a:r>
              <a:rPr lang="ru-RU" sz="4400" b="1" dirty="0" smtClean="0">
                <a:solidFill>
                  <a:schemeClr val="accent2">
                    <a:lumMod val="75000"/>
                  </a:schemeClr>
                </a:solidFill>
                <a:latin typeface="Monotype Corsiva" panose="03010101010201010101" pitchFamily="66" charset="0"/>
              </a:rPr>
              <a:t>25-ая Всероссийской Олимпиады «Созвездие - 2025»</a:t>
            </a:r>
            <a:endParaRPr lang="ru-RU" sz="4400" b="1" dirty="0">
              <a:solidFill>
                <a:schemeClr val="accent2">
                  <a:lumMod val="75000"/>
                </a:schemeClr>
              </a:solidFill>
              <a:latin typeface="Monotype Corsiva" panose="03010101010201010101" pitchFamily="66" charset="0"/>
            </a:endParaRPr>
          </a:p>
        </p:txBody>
      </p:sp>
      <p:pic>
        <p:nvPicPr>
          <p:cNvPr id="4" name="Рисунок 1" descr="Новый рисунок (1).png"/>
          <p:cNvPicPr>
            <a:picLocks noChangeAspect="1"/>
          </p:cNvPicPr>
          <p:nvPr/>
        </p:nvPicPr>
        <p:blipFill>
          <a:blip r:embed="rId2" cstate="print"/>
          <a:srcRect/>
          <a:stretch>
            <a:fillRect/>
          </a:stretch>
        </p:blipFill>
        <p:spPr bwMode="auto">
          <a:xfrm>
            <a:off x="2164605" y="1339703"/>
            <a:ext cx="7808734" cy="5001622"/>
          </a:xfrm>
          <a:prstGeom prst="rect">
            <a:avLst/>
          </a:prstGeom>
          <a:noFill/>
          <a:ln w="9525">
            <a:noFill/>
            <a:miter lim="800000"/>
            <a:headEnd/>
            <a:tailEnd/>
          </a:ln>
        </p:spPr>
      </p:pic>
    </p:spTree>
    <p:extLst>
      <p:ext uri="{BB962C8B-B14F-4D97-AF65-F5344CB8AC3E}">
        <p14:creationId xmlns:p14="http://schemas.microsoft.com/office/powerpoint/2010/main" val="37268787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52892" y="150070"/>
            <a:ext cx="11080277" cy="769441"/>
          </a:xfrm>
          <a:prstGeom prst="rect">
            <a:avLst/>
          </a:prstGeom>
        </p:spPr>
        <p:txBody>
          <a:bodyPr wrap="none">
            <a:spAutoFit/>
          </a:bodyPr>
          <a:lstStyle/>
          <a:p>
            <a:r>
              <a:rPr lang="ru-RU" sz="4400" b="1" dirty="0" smtClean="0">
                <a:solidFill>
                  <a:schemeClr val="accent2">
                    <a:lumMod val="75000"/>
                  </a:schemeClr>
                </a:solidFill>
                <a:latin typeface="Monotype Corsiva" panose="03010101010201010101" pitchFamily="66" charset="0"/>
              </a:rPr>
              <a:t>25-ая Всероссийской Олимпиады «Созвездие - 2025»</a:t>
            </a:r>
            <a:endParaRPr lang="ru-RU" sz="4400" b="1" dirty="0">
              <a:solidFill>
                <a:schemeClr val="accent2">
                  <a:lumMod val="75000"/>
                </a:schemeClr>
              </a:solidFill>
              <a:latin typeface="Monotype Corsiva" panose="03010101010201010101" pitchFamily="66" charset="0"/>
            </a:endParaRPr>
          </a:p>
        </p:txBody>
      </p:sp>
      <p:sp>
        <p:nvSpPr>
          <p:cNvPr id="6" name="Прямоугольник 5"/>
          <p:cNvSpPr/>
          <p:nvPr/>
        </p:nvSpPr>
        <p:spPr>
          <a:xfrm>
            <a:off x="520409" y="1063369"/>
            <a:ext cx="7028707" cy="4524315"/>
          </a:xfrm>
          <a:prstGeom prst="rect">
            <a:avLst/>
          </a:prstGeom>
        </p:spPr>
        <p:txBody>
          <a:bodyPr wrap="square">
            <a:spAutoFit/>
          </a:bodyPr>
          <a:lstStyle/>
          <a:p>
            <a:pPr>
              <a:spcAft>
                <a:spcPts val="0"/>
              </a:spcAft>
            </a:pPr>
            <a:r>
              <a:rPr lang="ru-RU" sz="3600" b="1" kern="50" dirty="0" smtClean="0">
                <a:solidFill>
                  <a:schemeClr val="accent2">
                    <a:lumMod val="75000"/>
                  </a:schemeClr>
                </a:solidFill>
                <a:latin typeface="Times New Roman" panose="02020603050405020304" pitchFamily="18" charset="0"/>
                <a:ea typeface="SimSun" panose="02010600030101010101" pitchFamily="2" charset="-122"/>
                <a:cs typeface="Times New Roman" panose="02020603050405020304" pitchFamily="18" charset="0"/>
              </a:rPr>
              <a:t>В 1991 году школе № 17 было присвоено звание аэрокосмической школы, т.к. на ее базе проводились первые Международные космические олимпиады и наши ученики неоднократно занимали призовые места.</a:t>
            </a:r>
          </a:p>
        </p:txBody>
      </p:sp>
    </p:spTree>
    <p:extLst>
      <p:ext uri="{BB962C8B-B14F-4D97-AF65-F5344CB8AC3E}">
        <p14:creationId xmlns:p14="http://schemas.microsoft.com/office/powerpoint/2010/main" val="24949365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14"/>
          <p:cNvPicPr>
            <a:picLocks noChangeAspect="1" noChangeArrowheads="1"/>
          </p:cNvPicPr>
          <p:nvPr/>
        </p:nvPicPr>
        <p:blipFill>
          <a:blip r:embed="rId2" cstate="print"/>
          <a:srcRect l="4688" t="15862" r="1563" b="3116"/>
          <a:stretch>
            <a:fillRect/>
          </a:stretch>
        </p:blipFill>
        <p:spPr bwMode="auto">
          <a:xfrm>
            <a:off x="1524001" y="214314"/>
            <a:ext cx="9771063" cy="6429375"/>
          </a:xfrm>
          <a:prstGeom prst="rect">
            <a:avLst/>
          </a:prstGeom>
          <a:noFill/>
          <a:ln w="9525">
            <a:noFill/>
            <a:miter lim="800000"/>
            <a:headEnd/>
            <a:tailEnd/>
          </a:ln>
        </p:spPr>
      </p:pic>
    </p:spTree>
    <p:extLst>
      <p:ext uri="{BB962C8B-B14F-4D97-AF65-F5344CB8AC3E}">
        <p14:creationId xmlns:p14="http://schemas.microsoft.com/office/powerpoint/2010/main" val="2705345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4" descr="Олимпиада1"/>
          <p:cNvPicPr>
            <a:picLocks noChangeAspect="1" noChangeArrowheads="1"/>
          </p:cNvPicPr>
          <p:nvPr/>
        </p:nvPicPr>
        <p:blipFill>
          <a:blip r:embed="rId3" cstate="print"/>
          <a:srcRect/>
          <a:stretch>
            <a:fillRect/>
          </a:stretch>
        </p:blipFill>
        <p:spPr bwMode="auto">
          <a:xfrm>
            <a:off x="1524000" y="476251"/>
            <a:ext cx="9144000" cy="5897563"/>
          </a:xfrm>
          <a:prstGeom prst="rect">
            <a:avLst/>
          </a:prstGeom>
          <a:noFill/>
          <a:ln w="76200">
            <a:solidFill>
              <a:srgbClr val="DDDDDD"/>
            </a:solidFill>
            <a:miter lim="800000"/>
            <a:headEnd/>
            <a:tailEnd/>
          </a:ln>
        </p:spPr>
      </p:pic>
    </p:spTree>
    <p:custDataLst>
      <p:tags r:id="rId1"/>
    </p:custDataLst>
    <p:extLst>
      <p:ext uri="{BB962C8B-B14F-4D97-AF65-F5344CB8AC3E}">
        <p14:creationId xmlns:p14="http://schemas.microsoft.com/office/powerpoint/2010/main" val="3886735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52465" y="-22"/>
            <a:ext cx="8501122" cy="3139311"/>
          </a:xfrm>
          <a:prstGeom prst="rect">
            <a:avLst/>
          </a:prstGeom>
          <a:noFill/>
        </p:spPr>
        <p:txBody>
          <a:bodyPr lIns="91430" tIns="45715" rIns="91430" bIns="45715">
            <a:spAutoFit/>
          </a:bodyPr>
          <a:lstStyle/>
          <a:p>
            <a:pPr algn="r">
              <a:defRPr/>
            </a:pPr>
            <a:r>
              <a:rPr lang="ru-RU" sz="6600" b="1" dirty="0">
                <a:ln w="28575">
                  <a:solidFill>
                    <a:schemeClr val="accent2">
                      <a:satMod val="140000"/>
                    </a:schemeClr>
                  </a:solidFill>
                  <a:prstDash val="solid"/>
                  <a:miter lim="800000"/>
                </a:ln>
                <a:solidFill>
                  <a:srgbClr val="E93909"/>
                </a:solidFill>
                <a:effectLst>
                  <a:outerShdw blurRad="25500" dist="23000" dir="7020000" algn="tl">
                    <a:srgbClr val="000000">
                      <a:alpha val="50000"/>
                    </a:srgbClr>
                  </a:outerShdw>
                </a:effectLst>
                <a:latin typeface="Monotype Corsiva" pitchFamily="66" charset="0"/>
              </a:rPr>
              <a:t>Руководитель, главный инженер отделения систем  управления. </a:t>
            </a:r>
          </a:p>
        </p:txBody>
      </p:sp>
      <p:sp>
        <p:nvSpPr>
          <p:cNvPr id="6" name="Прямоугольник 5"/>
          <p:cNvSpPr/>
          <p:nvPr/>
        </p:nvSpPr>
        <p:spPr>
          <a:xfrm>
            <a:off x="1595438" y="0"/>
            <a:ext cx="8929718" cy="1107986"/>
          </a:xfrm>
          <a:prstGeom prst="rect">
            <a:avLst/>
          </a:prstGeom>
        </p:spPr>
        <p:txBody>
          <a:bodyPr lIns="91430" tIns="45715" rIns="91430" bIns="45715">
            <a:spAutoFit/>
          </a:bodyPr>
          <a:lstStyle/>
          <a:p>
            <a:pPr algn="r">
              <a:defRPr/>
            </a:pPr>
            <a:r>
              <a:rPr lang="ru-RU" sz="6600" b="1" dirty="0">
                <a:ln w="28575">
                  <a:solidFill>
                    <a:schemeClr val="accent2">
                      <a:satMod val="140000"/>
                    </a:schemeClr>
                  </a:solidFill>
                  <a:prstDash val="solid"/>
                  <a:miter lim="800000"/>
                </a:ln>
                <a:solidFill>
                  <a:srgbClr val="E93909"/>
                </a:solidFill>
                <a:effectLst>
                  <a:outerShdw blurRad="25500" dist="23000" dir="7020000" algn="tl">
                    <a:srgbClr val="000000">
                      <a:alpha val="50000"/>
                    </a:srgbClr>
                  </a:outerShdw>
                </a:effectLst>
                <a:latin typeface="Monotype Corsiva" pitchFamily="66" charset="0"/>
              </a:rPr>
              <a:t>Блохин Борис Дмитриевич</a:t>
            </a:r>
          </a:p>
        </p:txBody>
      </p:sp>
      <p:pic>
        <p:nvPicPr>
          <p:cNvPr id="92164" name="Рисунок 9" descr="147318605.gif"/>
          <p:cNvPicPr>
            <a:picLocks noChangeAspect="1"/>
          </p:cNvPicPr>
          <p:nvPr/>
        </p:nvPicPr>
        <p:blipFill>
          <a:blip r:embed="rId3" cstate="print"/>
          <a:srcRect/>
          <a:stretch>
            <a:fillRect/>
          </a:stretch>
        </p:blipFill>
        <p:spPr bwMode="auto">
          <a:xfrm rot="-3584669">
            <a:off x="7106444" y="4060032"/>
            <a:ext cx="2768600" cy="2379662"/>
          </a:xfrm>
          <a:prstGeom prst="rect">
            <a:avLst/>
          </a:prstGeom>
          <a:noFill/>
          <a:ln w="9525">
            <a:noFill/>
            <a:miter lim="800000"/>
            <a:headEnd/>
            <a:tailEnd/>
          </a:ln>
        </p:spPr>
      </p:pic>
      <p:pic>
        <p:nvPicPr>
          <p:cNvPr id="8" name="Рисунок 7" descr="DSC00137.JPG"/>
          <p:cNvPicPr>
            <a:picLocks noChangeAspect="1"/>
          </p:cNvPicPr>
          <p:nvPr/>
        </p:nvPicPr>
        <p:blipFill>
          <a:blip r:embed="rId4" cstate="print"/>
          <a:srcRect/>
          <a:stretch>
            <a:fillRect/>
          </a:stretch>
        </p:blipFill>
        <p:spPr bwMode="auto">
          <a:xfrm>
            <a:off x="2238375" y="1071564"/>
            <a:ext cx="7715250" cy="578643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518378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xit" presetSubtype="0" fill="hold" nodeType="afterEffect">
                                  <p:stCondLst>
                                    <p:cond delay="2000"/>
                                  </p:stCondLst>
                                  <p:childTnLst>
                                    <p:anim calcmode="lin" valueType="num">
                                      <p:cBhvr>
                                        <p:cTn id="6" dur="1000"/>
                                        <p:tgtEl>
                                          <p:spTgt spid="5"/>
                                        </p:tgtEl>
                                        <p:attrNameLst>
                                          <p:attrName>ppt_x</p:attrName>
                                        </p:attrNameLst>
                                      </p:cBhvr>
                                      <p:tavLst>
                                        <p:tav tm="0">
                                          <p:val>
                                            <p:strVal val="ppt_x"/>
                                          </p:val>
                                        </p:tav>
                                        <p:tav tm="100000">
                                          <p:val>
                                            <p:strVal val="ppt_x-.2"/>
                                          </p:val>
                                        </p:tav>
                                      </p:tavLst>
                                    </p:anim>
                                    <p:anim calcmode="lin" valueType="num">
                                      <p:cBhvr>
                                        <p:cTn id="7" dur="1000"/>
                                        <p:tgtEl>
                                          <p:spTgt spid="5"/>
                                        </p:tgtEl>
                                        <p:attrNameLst>
                                          <p:attrName>ppt_y</p:attrName>
                                        </p:attrNameLst>
                                      </p:cBhvr>
                                      <p:tavLst>
                                        <p:tav tm="0">
                                          <p:val>
                                            <p:strVal val="ppt_y"/>
                                          </p:val>
                                        </p:tav>
                                        <p:tav tm="100000">
                                          <p:val>
                                            <p:strVal val="ppt_y"/>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par>
                                <p:cTn id="10" presetID="53"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3000" fill="hold"/>
                                        <p:tgtEl>
                                          <p:spTgt spid="6"/>
                                        </p:tgtEl>
                                        <p:attrNameLst>
                                          <p:attrName>ppt_w</p:attrName>
                                        </p:attrNameLst>
                                      </p:cBhvr>
                                      <p:tavLst>
                                        <p:tav tm="0">
                                          <p:val>
                                            <p:fltVal val="0"/>
                                          </p:val>
                                        </p:tav>
                                        <p:tav tm="100000">
                                          <p:val>
                                            <p:strVal val="#ppt_w"/>
                                          </p:val>
                                        </p:tav>
                                      </p:tavLst>
                                    </p:anim>
                                    <p:anim calcmode="lin" valueType="num">
                                      <p:cBhvr>
                                        <p:cTn id="13" dur="3000" fill="hold"/>
                                        <p:tgtEl>
                                          <p:spTgt spid="6"/>
                                        </p:tgtEl>
                                        <p:attrNameLst>
                                          <p:attrName>ppt_h</p:attrName>
                                        </p:attrNameLst>
                                      </p:cBhvr>
                                      <p:tavLst>
                                        <p:tav tm="0">
                                          <p:val>
                                            <p:fltVal val="0"/>
                                          </p:val>
                                        </p:tav>
                                        <p:tav tm="100000">
                                          <p:val>
                                            <p:strVal val="#ppt_h"/>
                                          </p:val>
                                        </p:tav>
                                      </p:tavLst>
                                    </p:anim>
                                    <p:animEffect transition="in" filter="fade">
                                      <p:cBhvr>
                                        <p:cTn id="14" dur="3000"/>
                                        <p:tgtEl>
                                          <p:spTgt spid="6"/>
                                        </p:tgtEl>
                                      </p:cBhvr>
                                    </p:animEffect>
                                  </p:childTnLst>
                                </p:cTn>
                              </p:par>
                              <p:par>
                                <p:cTn id="15" presetID="8" presetClass="entr" presetSubtype="16" fill="hold"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TotalTime>
  <Words>558</Words>
  <Application>Microsoft Office PowerPoint</Application>
  <PresentationFormat>Широкоэкранный</PresentationFormat>
  <Paragraphs>97</Paragraphs>
  <Slides>22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22</vt:i4>
      </vt:variant>
    </vt:vector>
  </HeadingPairs>
  <TitlesOfParts>
    <vt:vector size="30" baseType="lpstr">
      <vt:lpstr>SimSun</vt:lpstr>
      <vt:lpstr>Arial</vt:lpstr>
      <vt:lpstr>Calibri</vt:lpstr>
      <vt:lpstr>Calibri Light</vt:lpstr>
      <vt:lpstr>Mangal</vt:lpstr>
      <vt:lpstr>Monotype Corsiva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RePack by Diakov</cp:lastModifiedBy>
  <cp:revision>12</cp:revision>
  <dcterms:created xsi:type="dcterms:W3CDTF">2026-01-29T07:41:24Z</dcterms:created>
  <dcterms:modified xsi:type="dcterms:W3CDTF">2026-01-29T09:35:21Z</dcterms:modified>
</cp:coreProperties>
</file>