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6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F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0ECB6-8B7E-4407-B2F0-811535C9ED08}" type="datetimeFigureOut">
              <a:rPr lang="ru-RU" smtClean="0"/>
              <a:t>25.10.2025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D453B-4652-49D3-A010-C2174CE72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094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807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F5E5-928A-4C06-88A4-F884D497DACD}" type="datetimeFigureOut">
              <a:rPr lang="ru-RU" smtClean="0"/>
              <a:t>25.10.2025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A731-703E-4DD0-A510-4777E9CCC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730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F5E5-928A-4C06-88A4-F884D497DACD}" type="datetimeFigureOut">
              <a:rPr lang="ru-RU" smtClean="0"/>
              <a:t>25.10.2025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A731-703E-4DD0-A510-4777E9CCC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46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F5E5-928A-4C06-88A4-F884D497DACD}" type="datetimeFigureOut">
              <a:rPr lang="ru-RU" smtClean="0"/>
              <a:t>25.10.2025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A731-703E-4DD0-A510-4777E9CCC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798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816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FFA"/>
          </a:solidFill>
          <a:ln/>
        </p:spPr>
      </p:sp>
    </p:spTree>
    <p:extLst>
      <p:ext uri="{BB962C8B-B14F-4D97-AF65-F5344CB8AC3E}">
        <p14:creationId xmlns:p14="http://schemas.microsoft.com/office/powerpoint/2010/main" val="1521802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FFA"/>
          </a:solidFill>
          <a:ln/>
        </p:spPr>
      </p:sp>
    </p:spTree>
    <p:extLst>
      <p:ext uri="{BB962C8B-B14F-4D97-AF65-F5344CB8AC3E}">
        <p14:creationId xmlns:p14="http://schemas.microsoft.com/office/powerpoint/2010/main" val="613342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FFA"/>
          </a:solidFill>
          <a:ln/>
        </p:spPr>
      </p:sp>
    </p:spTree>
    <p:extLst>
      <p:ext uri="{BB962C8B-B14F-4D97-AF65-F5344CB8AC3E}">
        <p14:creationId xmlns:p14="http://schemas.microsoft.com/office/powerpoint/2010/main" val="1075795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FFA"/>
          </a:solidFill>
          <a:ln/>
        </p:spPr>
      </p:sp>
    </p:spTree>
    <p:extLst>
      <p:ext uri="{BB962C8B-B14F-4D97-AF65-F5344CB8AC3E}">
        <p14:creationId xmlns:p14="http://schemas.microsoft.com/office/powerpoint/2010/main" val="2566502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FFA"/>
          </a:solidFill>
          <a:ln/>
        </p:spPr>
      </p:sp>
    </p:spTree>
    <p:extLst>
      <p:ext uri="{BB962C8B-B14F-4D97-AF65-F5344CB8AC3E}">
        <p14:creationId xmlns:p14="http://schemas.microsoft.com/office/powerpoint/2010/main" val="2741396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FFA"/>
          </a:solidFill>
          <a:ln/>
        </p:spPr>
      </p:sp>
    </p:spTree>
    <p:extLst>
      <p:ext uri="{BB962C8B-B14F-4D97-AF65-F5344CB8AC3E}">
        <p14:creationId xmlns:p14="http://schemas.microsoft.com/office/powerpoint/2010/main" val="3720562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FFA"/>
          </a:solidFill>
          <a:ln/>
        </p:spPr>
      </p:sp>
    </p:spTree>
    <p:extLst>
      <p:ext uri="{BB962C8B-B14F-4D97-AF65-F5344CB8AC3E}">
        <p14:creationId xmlns:p14="http://schemas.microsoft.com/office/powerpoint/2010/main" val="91440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F5E5-928A-4C06-88A4-F884D497DACD}" type="datetimeFigureOut">
              <a:rPr lang="ru-RU" smtClean="0"/>
              <a:t>25.10.2025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A731-703E-4DD0-A510-4777E9CCC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7045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FFA"/>
          </a:solidFill>
          <a:ln/>
        </p:spPr>
      </p:sp>
    </p:spTree>
    <p:extLst>
      <p:ext uri="{BB962C8B-B14F-4D97-AF65-F5344CB8AC3E}">
        <p14:creationId xmlns:p14="http://schemas.microsoft.com/office/powerpoint/2010/main" val="3842589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FFA"/>
          </a:solidFill>
          <a:ln/>
        </p:spPr>
      </p:sp>
    </p:spTree>
    <p:extLst>
      <p:ext uri="{BB962C8B-B14F-4D97-AF65-F5344CB8AC3E}">
        <p14:creationId xmlns:p14="http://schemas.microsoft.com/office/powerpoint/2010/main" val="2885091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FFA"/>
          </a:solidFill>
          <a:ln/>
        </p:spPr>
      </p:sp>
    </p:spTree>
    <p:extLst>
      <p:ext uri="{BB962C8B-B14F-4D97-AF65-F5344CB8AC3E}">
        <p14:creationId xmlns:p14="http://schemas.microsoft.com/office/powerpoint/2010/main" val="3200347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F5E5-928A-4C06-88A4-F884D497DACD}" type="datetimeFigureOut">
              <a:rPr lang="ru-RU" smtClean="0"/>
              <a:t>25.10.2025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A731-703E-4DD0-A510-4777E9CCC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883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F5E5-928A-4C06-88A4-F884D497DACD}" type="datetimeFigureOut">
              <a:rPr lang="ru-RU" smtClean="0"/>
              <a:t>25.10.2025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A731-703E-4DD0-A510-4777E9CCC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447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F5E5-928A-4C06-88A4-F884D497DACD}" type="datetimeFigureOut">
              <a:rPr lang="ru-RU" smtClean="0"/>
              <a:t>25.10.2025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A731-703E-4DD0-A510-4777E9CCC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F5E5-928A-4C06-88A4-F884D497DACD}" type="datetimeFigureOut">
              <a:rPr lang="ru-RU" smtClean="0"/>
              <a:t>25.10.2025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A731-703E-4DD0-A510-4777E9CCC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511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F5E5-928A-4C06-88A4-F884D497DACD}" type="datetimeFigureOut">
              <a:rPr lang="ru-RU" smtClean="0"/>
              <a:t>25.10.2025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A731-703E-4DD0-A510-4777E9CCC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78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F5E5-928A-4C06-88A4-F884D497DACD}" type="datetimeFigureOut">
              <a:rPr lang="ru-RU" smtClean="0"/>
              <a:t>25.10.2025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A731-703E-4DD0-A510-4777E9CCC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01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F5E5-928A-4C06-88A4-F884D497DACD}" type="datetimeFigureOut">
              <a:rPr lang="ru-RU" smtClean="0"/>
              <a:t>25.10.2025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A731-703E-4DD0-A510-4777E9CCC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455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2F5E5-928A-4C06-88A4-F884D497DACD}" type="datetimeFigureOut">
              <a:rPr lang="ru-RU" smtClean="0"/>
              <a:t>25.10.2025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A731-703E-4DD0-A510-4777E9CCC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28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4842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42056" y="450416"/>
            <a:ext cx="4104210" cy="14765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5791"/>
              </a:lnSpc>
            </a:pPr>
            <a:r>
              <a:rPr lang="en-US" sz="2667" b="1" dirty="0">
                <a:solidFill>
                  <a:srgbClr val="3B4540"/>
                </a:solidFill>
                <a:latin typeface="Chalkboard SE" panose="03050602040202020205" pitchFamily="66" charset="0"/>
                <a:ea typeface="Fraunces Extra Bold" pitchFamily="34" charset="-122"/>
                <a:cs typeface="Fraunces Extra Bold" pitchFamily="34" charset="-120"/>
              </a:rPr>
              <a:t>Агроквест для Агрогениев</a:t>
            </a:r>
            <a:endParaRPr lang="en-US" sz="2667" dirty="0">
              <a:solidFill>
                <a:prstClr val="black"/>
              </a:solidFill>
              <a:latin typeface="Chalkboard SE" panose="03050602040202020205" pitchFamily="66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5360668" y="2218798"/>
            <a:ext cx="6297018" cy="17719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defTabSz="761970">
              <a:lnSpc>
                <a:spcPts val="4625"/>
              </a:lnSpc>
            </a:pPr>
            <a:r>
              <a:rPr lang="en-US" sz="3708" b="1" dirty="0">
                <a:solidFill>
                  <a:srgbClr val="3B4540"/>
                </a:solidFill>
                <a:latin typeface="Chalkboard SE" panose="03050602040202020205" pitchFamily="66" charset="0"/>
                <a:ea typeface="Fraunces Extra Bold" pitchFamily="34" charset="-122"/>
                <a:cs typeface="Calibri Light" panose="020F0302020204030204" pitchFamily="34" charset="0"/>
              </a:rPr>
              <a:t>Ответственное потребление – устойчивое будущее</a:t>
            </a:r>
            <a:endParaRPr lang="en-US" sz="3708" dirty="0">
              <a:solidFill>
                <a:prstClr val="black"/>
              </a:solidFill>
              <a:latin typeface="Chalkboard SE" panose="03050602040202020205" pitchFamily="66" charset="0"/>
              <a:cs typeface="Calibri Light" panose="020F030202020403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242056" y="4216346"/>
            <a:ext cx="4598695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defTabSz="761970">
              <a:lnSpc>
                <a:spcPts val="2375"/>
              </a:lnSpc>
            </a:pPr>
            <a:r>
              <a:rPr lang="ru-RU" sz="2000" b="1" dirty="0">
                <a:solidFill>
                  <a:srgbClr val="3B4540"/>
                </a:solidFill>
                <a:latin typeface="Chalkboard SE" panose="03050602040202020205" pitchFamily="66" charset="0"/>
                <a:ea typeface="Fraunces Extra Bold" pitchFamily="34" charset="-122"/>
              </a:rPr>
              <a:t>АВТОРЫ:</a:t>
            </a:r>
          </a:p>
          <a:p>
            <a:pPr algn="ctr" defTabSz="761970">
              <a:lnSpc>
                <a:spcPts val="2375"/>
              </a:lnSpc>
            </a:pPr>
            <a:r>
              <a:rPr lang="ru-RU" sz="2000" b="1" dirty="0">
                <a:solidFill>
                  <a:srgbClr val="3B4540"/>
                </a:solidFill>
                <a:latin typeface="Chalkboard SE" panose="03050602040202020205" pitchFamily="66" charset="0"/>
                <a:ea typeface="Fraunces Extra Bold" pitchFamily="34" charset="-122"/>
              </a:rPr>
              <a:t>учащиеся 1 «А» класса </a:t>
            </a:r>
          </a:p>
          <a:p>
            <a:pPr algn="ctr" defTabSz="761970">
              <a:lnSpc>
                <a:spcPts val="2375"/>
              </a:lnSpc>
            </a:pPr>
            <a:r>
              <a:rPr lang="ru-RU" sz="2000" b="1" dirty="0">
                <a:solidFill>
                  <a:srgbClr val="3B4540"/>
                </a:solidFill>
                <a:ea typeface="Fraunces Extra Bold" pitchFamily="34" charset="-122"/>
              </a:rPr>
              <a:t>МБОУ «</a:t>
            </a:r>
            <a:r>
              <a:rPr lang="en-US" sz="2000" b="1" dirty="0" err="1">
                <a:solidFill>
                  <a:srgbClr val="3B4540"/>
                </a:solidFill>
                <a:latin typeface="Chalkboard SE" panose="03050602040202020205" pitchFamily="66" charset="0"/>
                <a:ea typeface="Fraunces Extra Bold" pitchFamily="34" charset="-122"/>
              </a:rPr>
              <a:t>Гимназия</a:t>
            </a:r>
            <a:r>
              <a:rPr lang="en-US" sz="2000" b="1" dirty="0">
                <a:solidFill>
                  <a:srgbClr val="3B4540"/>
                </a:solidFill>
                <a:latin typeface="Chalkboard SE" panose="03050602040202020205" pitchFamily="66" charset="0"/>
                <a:ea typeface="Fraunces Extra Bold" pitchFamily="34" charset="-122"/>
              </a:rPr>
              <a:t> </a:t>
            </a:r>
            <a:r>
              <a:rPr lang="ru-RU" sz="2000" b="1" dirty="0">
                <a:solidFill>
                  <a:srgbClr val="3B4540"/>
                </a:solidFill>
                <a:ea typeface="Fraunces Extra Bold" pitchFamily="34" charset="-122"/>
              </a:rPr>
              <a:t>№</a:t>
            </a:r>
            <a:r>
              <a:rPr lang="en-US" sz="2000" b="1" dirty="0">
                <a:solidFill>
                  <a:srgbClr val="3B4540"/>
                </a:solidFill>
                <a:latin typeface="Chalkboard SE" panose="03050602040202020205" pitchFamily="66" charset="0"/>
                <a:ea typeface="Fraunces Extra Bold" pitchFamily="34" charset="-122"/>
              </a:rPr>
              <a:t>17</a:t>
            </a:r>
            <a:r>
              <a:rPr lang="ru-RU" sz="2000" b="1" dirty="0">
                <a:solidFill>
                  <a:srgbClr val="3B4540"/>
                </a:solidFill>
                <a:ea typeface="Fraunces Extra Bold" pitchFamily="34" charset="-122"/>
              </a:rPr>
              <a:t>»</a:t>
            </a:r>
          </a:p>
          <a:p>
            <a:pPr algn="ctr" defTabSz="761970">
              <a:lnSpc>
                <a:spcPts val="2375"/>
              </a:lnSpc>
            </a:pPr>
            <a:r>
              <a:rPr lang="ru-RU" sz="2000" b="1" dirty="0">
                <a:solidFill>
                  <a:srgbClr val="3B4540"/>
                </a:solidFill>
                <a:latin typeface="Chalkboard SE" panose="03050602040202020205" pitchFamily="66" charset="0"/>
                <a:ea typeface="Fraunces Extra Bold" pitchFamily="34" charset="-122"/>
              </a:rPr>
              <a:t>г. о. Королёв Московской области</a:t>
            </a:r>
          </a:p>
          <a:p>
            <a:pPr algn="ctr" defTabSz="761970">
              <a:lnSpc>
                <a:spcPts val="2375"/>
              </a:lnSpc>
            </a:pPr>
            <a:r>
              <a:rPr lang="ru-RU" sz="2000" b="1" dirty="0">
                <a:solidFill>
                  <a:srgbClr val="3B4540"/>
                </a:solidFill>
                <a:latin typeface="Chalkboard SE" panose="03050602040202020205" pitchFamily="66" charset="0"/>
                <a:ea typeface="Fraunces Extra Bold" pitchFamily="34" charset="-122"/>
              </a:rPr>
              <a:t> и их родители</a:t>
            </a:r>
          </a:p>
          <a:p>
            <a:pPr algn="ctr" defTabSz="761970">
              <a:lnSpc>
                <a:spcPts val="2375"/>
              </a:lnSpc>
            </a:pPr>
            <a:r>
              <a:rPr lang="ru-RU" sz="2000" b="1" dirty="0">
                <a:solidFill>
                  <a:srgbClr val="3B4540"/>
                </a:solidFill>
                <a:latin typeface="Chalkboard SE" panose="03050602040202020205" pitchFamily="66" charset="0"/>
                <a:ea typeface="Fraunces Extra Bold" pitchFamily="34" charset="-122"/>
              </a:rPr>
              <a:t>(Семейный клуб «Мы вместе!»)</a:t>
            </a:r>
            <a:endParaRPr lang="en-US" sz="2000" b="1" dirty="0">
              <a:solidFill>
                <a:srgbClr val="3B4540"/>
              </a:solidFill>
              <a:latin typeface="Chalkboard SE" panose="03050602040202020205" pitchFamily="66" charset="0"/>
              <a:ea typeface="Fraunces Extra Bold" pitchFamily="34" charset="-122"/>
            </a:endParaRPr>
          </a:p>
        </p:txBody>
      </p:sp>
      <p:pic>
        <p:nvPicPr>
          <p:cNvPr id="6" name="Рисунок 5" descr="Листья">
            <a:extLst>
              <a:ext uri="{FF2B5EF4-FFF2-40B4-BE49-F238E27FC236}">
                <a16:creationId xmlns:a16="http://schemas.microsoft.com/office/drawing/2014/main" id="{C6EF0DE7-33B5-D141-BBF6-CAB5BBE641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" r="55692"/>
          <a:stretch/>
        </p:blipFill>
        <p:spPr>
          <a:xfrm>
            <a:off x="-13400" y="-8467"/>
            <a:ext cx="5152667" cy="6866467"/>
          </a:xfrm>
          <a:prstGeom prst="rect">
            <a:avLst/>
          </a:prstGeom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9324" y1="34459" x2="29324" y2="34459"/>
                        <a14:foregroundMark x1="26486" y1="17703" x2="26486" y2="17703"/>
                        <a14:foregroundMark x1="24595" y1="54054" x2="24595" y2="54054"/>
                        <a14:foregroundMark x1="45676" y1="53108" x2="45676" y2="53108"/>
                        <a14:foregroundMark x1="71892" y1="32568" x2="71892" y2="32568"/>
                        <a14:foregroundMark x1="74324" y1="37297" x2="74324" y2="372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169" y="-46682"/>
            <a:ext cx="1737461" cy="173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484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980" y="360697"/>
            <a:ext cx="5870171" cy="2419639"/>
          </a:xfr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/>
              <a:t>Наш фильм «</a:t>
            </a:r>
            <a:r>
              <a:rPr lang="ru-RU" sz="2800" dirty="0" err="1"/>
              <a:t>Экопривычки</a:t>
            </a:r>
            <a:br>
              <a:rPr lang="ru-RU" sz="2800" dirty="0"/>
            </a:br>
            <a:r>
              <a:rPr lang="ru-RU" sz="2800" dirty="0"/>
              <a:t> на каждый день» рассказывает о том, как учащиеся  1 «А» класса вместе с родителями ответственно потребляют и бережно относятся к природным ресурсам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" t="10946" b="8398"/>
          <a:stretch/>
        </p:blipFill>
        <p:spPr>
          <a:xfrm rot="16200000">
            <a:off x="809711" y="3028626"/>
            <a:ext cx="3009208" cy="4347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8" t="15700" r="3844" b="11775"/>
          <a:stretch/>
        </p:blipFill>
        <p:spPr>
          <a:xfrm rot="16200000">
            <a:off x="8676374" y="3347504"/>
            <a:ext cx="2796438" cy="3922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" t="13883" r="4426" b="9916"/>
          <a:stretch/>
        </p:blipFill>
        <p:spPr>
          <a:xfrm>
            <a:off x="5133626" y="3166488"/>
            <a:ext cx="2429049" cy="3532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2" name="Прямая со стрелкой 11"/>
          <p:cNvCxnSpPr/>
          <p:nvPr/>
        </p:nvCxnSpPr>
        <p:spPr>
          <a:xfrm>
            <a:off x="6586450" y="2078183"/>
            <a:ext cx="1163782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970" y="360697"/>
            <a:ext cx="2593572" cy="259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9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81153" y="1296785"/>
            <a:ext cx="5903114" cy="1333241"/>
          </a:xfrm>
        </p:spPr>
        <p:txBody>
          <a:bodyPr>
            <a:noAutofit/>
          </a:bodyPr>
          <a:lstStyle/>
          <a:p>
            <a:r>
              <a:rPr lang="ru-RU" sz="2800" dirty="0"/>
              <a:t>Если руки с мылом мою</a:t>
            </a:r>
            <a:br>
              <a:rPr lang="ru-RU" sz="2800" dirty="0"/>
            </a:br>
            <a:r>
              <a:rPr lang="ru-RU" sz="2800" dirty="0"/>
              <a:t>Или чищу зубы пастой, </a:t>
            </a:r>
            <a:br>
              <a:rPr lang="ru-RU" sz="2800" dirty="0"/>
            </a:br>
            <a:r>
              <a:rPr lang="ru-RU" sz="2800" dirty="0"/>
              <a:t>В это время кран закрою,</a:t>
            </a:r>
            <a:br>
              <a:rPr lang="ru-RU" sz="2800" dirty="0"/>
            </a:br>
            <a:r>
              <a:rPr lang="ru-RU" sz="2800" dirty="0"/>
              <a:t>Воду чтоб не лить напрасно!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6" t="15910" r="3363" b="11738"/>
          <a:stretch/>
        </p:blipFill>
        <p:spPr>
          <a:xfrm rot="16200000">
            <a:off x="1829504" y="2527774"/>
            <a:ext cx="3042461" cy="4287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" t="18690" r="4789" b="8475"/>
          <a:stretch/>
        </p:blipFill>
        <p:spPr>
          <a:xfrm rot="16200000">
            <a:off x="7903284" y="2525209"/>
            <a:ext cx="3050771" cy="430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376296" y="80240"/>
            <a:ext cx="9121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i="1" dirty="0"/>
              <a:t>В презентации использовано стихотворение Марии Быстровой «</a:t>
            </a:r>
            <a:r>
              <a:rPr lang="ru-RU" sz="1600" b="1" i="1" dirty="0" err="1"/>
              <a:t>Экопривычки</a:t>
            </a:r>
            <a:r>
              <a:rPr lang="ru-RU" sz="1600" b="1" i="1" dirty="0"/>
              <a:t> на каждый день»</a:t>
            </a:r>
            <a:endParaRPr lang="ru-RU" sz="1600" i="1" dirty="0"/>
          </a:p>
          <a:p>
            <a:pPr algn="r"/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4237896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7305" y="3887381"/>
            <a:ext cx="4193231" cy="1325563"/>
          </a:xfrm>
        </p:spPr>
        <p:txBody>
          <a:bodyPr>
            <a:noAutofit/>
          </a:bodyPr>
          <a:lstStyle/>
          <a:p>
            <a:r>
              <a:rPr lang="ru-RU" sz="2400" dirty="0"/>
              <a:t>В кукле сели батарейки,</a:t>
            </a:r>
            <a:br>
              <a:rPr lang="ru-RU" sz="2400" dirty="0"/>
            </a:br>
            <a:r>
              <a:rPr lang="ru-RU" sz="2400" dirty="0"/>
              <a:t>В пульте или паровозе,</a:t>
            </a:r>
            <a:br>
              <a:rPr lang="ru-RU" sz="2400" dirty="0"/>
            </a:br>
            <a:r>
              <a:rPr lang="ru-RU" sz="2400" dirty="0"/>
              <a:t>Собираем их в коробку</a:t>
            </a:r>
            <a:br>
              <a:rPr lang="ru-RU" sz="2400" dirty="0"/>
            </a:br>
            <a:r>
              <a:rPr lang="ru-RU" sz="2400" dirty="0"/>
              <a:t>И в приёмный пункт относим!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955963" y="390063"/>
            <a:ext cx="3532910" cy="2474852"/>
          </a:xfrm>
          <a:prstGeom prst="wedgeRoundRectCallout">
            <a:avLst>
              <a:gd name="adj1" fmla="val -37058"/>
              <a:gd name="adj2" fmla="val 66223"/>
              <a:gd name="adj3" fmla="val 16667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76488"/>
            <a:ext cx="5181600" cy="36496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68845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t="14471" r="5361" b="10062"/>
          <a:stretch/>
        </p:blipFill>
        <p:spPr>
          <a:xfrm rot="16200000">
            <a:off x="8317955" y="-598075"/>
            <a:ext cx="2961136" cy="4343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0" r="2222" b="7192"/>
          <a:stretch/>
        </p:blipFill>
        <p:spPr>
          <a:xfrm rot="16200000">
            <a:off x="8383344" y="3079912"/>
            <a:ext cx="2959418" cy="4214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996069" y="2598022"/>
            <a:ext cx="360369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+mj-lt"/>
              </a:rPr>
              <a:t>Дам вторую жизнь вещам!</a:t>
            </a:r>
            <a:br>
              <a:rPr lang="ru-RU" sz="2200" dirty="0">
                <a:latin typeface="+mj-lt"/>
              </a:rPr>
            </a:br>
            <a:r>
              <a:rPr lang="ru-RU" sz="2200" dirty="0">
                <a:latin typeface="+mj-lt"/>
              </a:rPr>
              <a:t>Смело на переработку сдам:</a:t>
            </a:r>
            <a:br>
              <a:rPr lang="ru-RU" sz="2200" dirty="0">
                <a:latin typeface="+mj-lt"/>
              </a:rPr>
            </a:br>
            <a:r>
              <a:rPr lang="ru-RU" sz="2200" dirty="0">
                <a:latin typeface="+mj-lt"/>
              </a:rPr>
              <a:t>Стекло, пластик и металл,</a:t>
            </a:r>
            <a:br>
              <a:rPr lang="ru-RU" sz="2200" dirty="0">
                <a:latin typeface="+mj-lt"/>
              </a:rPr>
            </a:br>
            <a:r>
              <a:rPr lang="ru-RU" sz="2200" dirty="0">
                <a:latin typeface="+mj-lt"/>
              </a:rPr>
              <a:t>И тетрадь, где я писал!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" t="14070" r="5383" b="12759"/>
          <a:stretch/>
        </p:blipFill>
        <p:spPr>
          <a:xfrm rot="16200000">
            <a:off x="827118" y="-289223"/>
            <a:ext cx="2410695" cy="3416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Объект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" t="15802" r="3363" b="8316"/>
          <a:stretch/>
        </p:blipFill>
        <p:spPr>
          <a:xfrm rot="16200000">
            <a:off x="669558" y="3230176"/>
            <a:ext cx="2738995" cy="3914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2838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28" y="4127754"/>
            <a:ext cx="4397436" cy="1325563"/>
          </a:xfrm>
        </p:spPr>
        <p:txBody>
          <a:bodyPr>
            <a:noAutofit/>
          </a:bodyPr>
          <a:lstStyle/>
          <a:p>
            <a:r>
              <a:rPr lang="ru-RU" sz="2400" dirty="0"/>
              <a:t>Каждой лампочке планета </a:t>
            </a:r>
            <a:br>
              <a:rPr lang="ru-RU" sz="2400" dirty="0"/>
            </a:br>
            <a:r>
              <a:rPr lang="ru-RU" sz="2400" dirty="0"/>
              <a:t>Даст энергию для света.</a:t>
            </a:r>
            <a:br>
              <a:rPr lang="ru-RU" sz="2400" dirty="0"/>
            </a:br>
            <a:r>
              <a:rPr lang="ru-RU" sz="2400" dirty="0"/>
              <a:t>Свет гасить не забываю</a:t>
            </a:r>
            <a:br>
              <a:rPr lang="ru-RU" sz="2400" dirty="0"/>
            </a:br>
            <a:r>
              <a:rPr lang="ru-RU" sz="2400" dirty="0"/>
              <a:t>И напрасно не включаю!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7" r="5360" b="7888"/>
          <a:stretch/>
        </p:blipFill>
        <p:spPr>
          <a:xfrm rot="16200000">
            <a:off x="4760416" y="-113605"/>
            <a:ext cx="2757069" cy="399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" t="19290" r="5484" b="9089"/>
          <a:stretch/>
        </p:blipFill>
        <p:spPr>
          <a:xfrm>
            <a:off x="8897964" y="1649580"/>
            <a:ext cx="2803586" cy="3982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" t="15994" r="4185" b="8926"/>
          <a:stretch/>
        </p:blipFill>
        <p:spPr>
          <a:xfrm>
            <a:off x="195009" y="1019250"/>
            <a:ext cx="3492021" cy="4954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0883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1451" y="629523"/>
            <a:ext cx="5013960" cy="1325563"/>
          </a:xfrm>
        </p:spPr>
        <p:txBody>
          <a:bodyPr>
            <a:noAutofit/>
          </a:bodyPr>
          <a:lstStyle/>
          <a:p>
            <a:r>
              <a:rPr lang="ru-RU" sz="2400" dirty="0"/>
              <a:t>В помощь маме – вот задумка:</a:t>
            </a:r>
            <a:br>
              <a:rPr lang="ru-RU" sz="2400" dirty="0"/>
            </a:br>
            <a:r>
              <a:rPr lang="ru-RU" sz="2400" dirty="0"/>
              <a:t>За покупкой с </a:t>
            </a:r>
            <a:r>
              <a:rPr lang="ru-RU" sz="2400" dirty="0" err="1"/>
              <a:t>экосумкой</a:t>
            </a:r>
            <a:r>
              <a:rPr lang="ru-RU" sz="2400" dirty="0"/>
              <a:t>.</a:t>
            </a:r>
            <a:br>
              <a:rPr lang="ru-RU" sz="2400" dirty="0"/>
            </a:br>
            <a:r>
              <a:rPr lang="ru-RU" sz="2400" dirty="0"/>
              <a:t>Вам пакет? Спасибо, нет,</a:t>
            </a:r>
            <a:br>
              <a:rPr lang="ru-RU" sz="2400" dirty="0"/>
            </a:br>
            <a:r>
              <a:rPr lang="ru-RU" sz="2400" dirty="0"/>
              <a:t>Ведь у нас не пять планет!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0" r="2599" b="6318"/>
          <a:stretch/>
        </p:blipFill>
        <p:spPr>
          <a:xfrm>
            <a:off x="1496290" y="2301683"/>
            <a:ext cx="2867892" cy="4162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6" b="7192"/>
          <a:stretch/>
        </p:blipFill>
        <p:spPr>
          <a:xfrm rot="16200000">
            <a:off x="6737426" y="-279070"/>
            <a:ext cx="2962500" cy="4184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" t="13057" r="3230" b="10276"/>
          <a:stretch/>
        </p:blipFill>
        <p:spPr>
          <a:xfrm rot="16200000">
            <a:off x="6776530" y="2999237"/>
            <a:ext cx="2922774" cy="4222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6295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4075" y="1519177"/>
            <a:ext cx="4207626" cy="1325563"/>
          </a:xfrm>
        </p:spPr>
        <p:txBody>
          <a:bodyPr>
            <a:noAutofit/>
          </a:bodyPr>
          <a:lstStyle/>
          <a:p>
            <a:r>
              <a:rPr lang="ru-RU" sz="2400" dirty="0"/>
              <a:t>День без мусора – суббота!</a:t>
            </a:r>
            <a:br>
              <a:rPr lang="ru-RU" sz="2400" dirty="0"/>
            </a:br>
            <a:r>
              <a:rPr lang="ru-RU" sz="2400" dirty="0"/>
              <a:t>Всей семьёй ведём охоту</a:t>
            </a:r>
            <a:br>
              <a:rPr lang="ru-RU" sz="2400" dirty="0"/>
            </a:br>
            <a:r>
              <a:rPr lang="ru-RU" sz="2400" dirty="0"/>
              <a:t>За бутылкой, плёнкой, банкой</a:t>
            </a:r>
            <a:br>
              <a:rPr lang="ru-RU" sz="2400" dirty="0"/>
            </a:br>
            <a:r>
              <a:rPr lang="ru-RU" sz="2400" dirty="0"/>
              <a:t>На газоне или в парке.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" t="17514" r="3933" b="8369"/>
          <a:stretch/>
        </p:blipFill>
        <p:spPr>
          <a:xfrm rot="16200000">
            <a:off x="5323497" y="3362496"/>
            <a:ext cx="2701637" cy="3840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" t="12915" r="2222" b="12005"/>
          <a:stretch/>
        </p:blipFill>
        <p:spPr>
          <a:xfrm rot="16200000">
            <a:off x="1170536" y="3714796"/>
            <a:ext cx="2224601" cy="3135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" t="13211" r="2497" b="9697"/>
          <a:stretch/>
        </p:blipFill>
        <p:spPr>
          <a:xfrm rot="10800000">
            <a:off x="9111105" y="1086727"/>
            <a:ext cx="2745467" cy="3995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" t="18518" r="2256" b="6204"/>
          <a:stretch/>
        </p:blipFill>
        <p:spPr>
          <a:xfrm rot="16200000">
            <a:off x="903308" y="-29854"/>
            <a:ext cx="2888728" cy="4045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6308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" t="15107" r="3648" b="8048"/>
          <a:stretch/>
        </p:blipFill>
        <p:spPr>
          <a:xfrm rot="16200000">
            <a:off x="2111434" y="-215739"/>
            <a:ext cx="2701636" cy="39817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0" r="2222" b="6711"/>
          <a:stretch/>
        </p:blipFill>
        <p:spPr>
          <a:xfrm rot="16200000">
            <a:off x="7878501" y="3168435"/>
            <a:ext cx="2848507" cy="40649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Объект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" t="14305" b="4680"/>
          <a:stretch/>
        </p:blipFill>
        <p:spPr>
          <a:xfrm rot="16200000">
            <a:off x="1930827" y="3101040"/>
            <a:ext cx="2846717" cy="41979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" t="14527" r="610" b="8535"/>
          <a:stretch/>
        </p:blipFill>
        <p:spPr>
          <a:xfrm rot="16200000">
            <a:off x="7852353" y="-157721"/>
            <a:ext cx="2959330" cy="4123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7002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7336" y="2955495"/>
            <a:ext cx="5251182" cy="1325563"/>
          </a:xfrm>
        </p:spPr>
        <p:txBody>
          <a:bodyPr>
            <a:noAutofit/>
          </a:bodyPr>
          <a:lstStyle/>
          <a:p>
            <a:r>
              <a:rPr lang="ru-RU" sz="2400" dirty="0"/>
              <a:t>День воскресный – без экранов,</a:t>
            </a:r>
            <a:br>
              <a:rPr lang="ru-RU" sz="2400" dirty="0"/>
            </a:br>
            <a:r>
              <a:rPr lang="ru-RU" sz="2400" dirty="0"/>
              <a:t>Без планшетов и диванов!</a:t>
            </a:r>
            <a:br>
              <a:rPr lang="ru-RU" sz="2400" dirty="0"/>
            </a:br>
            <a:r>
              <a:rPr lang="ru-RU" sz="2400" dirty="0"/>
              <a:t>Все устройства выключаю,</a:t>
            </a:r>
            <a:br>
              <a:rPr lang="ru-RU" sz="2400" dirty="0"/>
            </a:br>
            <a:r>
              <a:rPr lang="ru-RU" sz="2400" dirty="0"/>
              <a:t>Жизнь реальную встречаю!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" t="13272" r="-890" b="6193"/>
          <a:stretch/>
        </p:blipFill>
        <p:spPr>
          <a:xfrm rot="16200000">
            <a:off x="4624899" y="-456187"/>
            <a:ext cx="2405940" cy="353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9" t="12555" r="545" b="6243"/>
          <a:stretch/>
        </p:blipFill>
        <p:spPr>
          <a:xfrm rot="16200000">
            <a:off x="8968543" y="-25618"/>
            <a:ext cx="2303111" cy="3324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" t="13330" r="586" b="8836"/>
          <a:stretch/>
        </p:blipFill>
        <p:spPr>
          <a:xfrm rot="16200000">
            <a:off x="4742010" y="3775987"/>
            <a:ext cx="2451407" cy="3517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" t="16396" r="3657" b="9050"/>
          <a:stretch/>
        </p:blipFill>
        <p:spPr>
          <a:xfrm rot="16200000">
            <a:off x="670031" y="-72417"/>
            <a:ext cx="2364025" cy="3356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1" r="1685" b="7176"/>
          <a:stretch/>
        </p:blipFill>
        <p:spPr>
          <a:xfrm rot="16200000">
            <a:off x="8897193" y="3309930"/>
            <a:ext cx="2445810" cy="3463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" t="13807" r="5173" b="12250"/>
          <a:stretch/>
        </p:blipFill>
        <p:spPr>
          <a:xfrm rot="16200000">
            <a:off x="755357" y="3395474"/>
            <a:ext cx="2401726" cy="349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00078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261</Words>
  <Application>Microsoft Office PowerPoint</Application>
  <PresentationFormat>Широкоэкранный</PresentationFormat>
  <Paragraphs>18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Chalkboard SE</vt:lpstr>
      <vt:lpstr>Fraunces Extra Bold</vt:lpstr>
      <vt:lpstr>Тема Office</vt:lpstr>
      <vt:lpstr>Office Theme</vt:lpstr>
      <vt:lpstr>Презентация PowerPoint</vt:lpstr>
      <vt:lpstr>Если руки с мылом мою Или чищу зубы пастой,  В это время кран закрою, Воду чтоб не лить напрасно! </vt:lpstr>
      <vt:lpstr>В кукле сели батарейки, В пульте или паровозе, Собираем их в коробку И в приёмный пункт относим! </vt:lpstr>
      <vt:lpstr>Презентация PowerPoint</vt:lpstr>
      <vt:lpstr>Каждой лампочке планета  Даст энергию для света. Свет гасить не забываю И напрасно не включаю! </vt:lpstr>
      <vt:lpstr>В помощь маме – вот задумка: За покупкой с экосумкой. Вам пакет? Спасибо, нет, Ведь у нас не пять планет! </vt:lpstr>
      <vt:lpstr>День без мусора – суббота! Всей семьёй ведём охоту За бутылкой, плёнкой, банкой На газоне или в парке. </vt:lpstr>
      <vt:lpstr>Презентация PowerPoint</vt:lpstr>
      <vt:lpstr>День воскресный – без экранов, Без планшетов и диванов! Все устройства выключаю, Жизнь реальную встречаю! </vt:lpstr>
      <vt:lpstr>Наш фильм «Экопривычки  на каждый день» рассказывает о том, как учащиеся  1 «А» класса вместе с родителями ответственно потребляют и бережно относятся к природным ресурсам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</dc:creator>
  <cp:lastModifiedBy>Ира</cp:lastModifiedBy>
  <cp:revision>20</cp:revision>
  <dcterms:created xsi:type="dcterms:W3CDTF">2025-10-21T08:16:54Z</dcterms:created>
  <dcterms:modified xsi:type="dcterms:W3CDTF">2025-10-25T16:48:58Z</dcterms:modified>
</cp:coreProperties>
</file>