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71" r:id="rId9"/>
    <p:sldId id="269" r:id="rId10"/>
    <p:sldId id="264" r:id="rId11"/>
    <p:sldId id="265" r:id="rId12"/>
    <p:sldId id="266" r:id="rId13"/>
    <p:sldId id="267" r:id="rId14"/>
    <p:sldId id="268" r:id="rId15"/>
    <p:sldId id="270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52A1F5-7915-4615-A519-F2DB4351092D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987FA71-2B68-4DDD-A66A-AC0E784350F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Совместное определение этапов урока по ФГОС, подбор приемов и методов в рамках </a:t>
          </a:r>
          <a:r>
            <a:rPr lang="ru-RU" dirty="0" err="1"/>
            <a:t>системно-деятельностного</a:t>
          </a:r>
          <a:r>
            <a:rPr lang="ru-RU" dirty="0"/>
            <a:t> подхода</a:t>
          </a:r>
        </a:p>
      </dgm:t>
    </dgm:pt>
    <dgm:pt modelId="{6D2D7E23-0700-4028-927F-B6B7FDB4549D}" type="parTrans" cxnId="{D10D8D05-4B07-4310-9620-92A649DE7465}">
      <dgm:prSet/>
      <dgm:spPr/>
      <dgm:t>
        <a:bodyPr/>
        <a:lstStyle/>
        <a:p>
          <a:endParaRPr lang="ru-RU"/>
        </a:p>
      </dgm:t>
    </dgm:pt>
    <dgm:pt modelId="{5882614B-8C77-43B4-8C0A-3B36AE940F49}" type="sibTrans" cxnId="{D10D8D05-4B07-4310-9620-92A649DE7465}">
      <dgm:prSet/>
      <dgm:spPr/>
      <dgm:t>
        <a:bodyPr/>
        <a:lstStyle/>
        <a:p>
          <a:endParaRPr lang="ru-RU"/>
        </a:p>
      </dgm:t>
    </dgm:pt>
    <dgm:pt modelId="{502913AE-A8A0-4153-B827-97E66DC1B2A8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ru-RU" dirty="0"/>
            <a:t>Решение олимпиадных задач </a:t>
          </a:r>
        </a:p>
        <a:p>
          <a:pPr>
            <a:lnSpc>
              <a:spcPct val="100000"/>
            </a:lnSpc>
          </a:pPr>
          <a:r>
            <a:rPr lang="ru-RU" dirty="0"/>
            <a:t>и заданий повышенной трудности  в рамках подготовки обучающихся </a:t>
          </a:r>
        </a:p>
        <a:p>
          <a:pPr>
            <a:lnSpc>
              <a:spcPct val="100000"/>
            </a:lnSpc>
          </a:pPr>
          <a:r>
            <a:rPr lang="ru-RU" dirty="0"/>
            <a:t>к </a:t>
          </a:r>
          <a:r>
            <a:rPr lang="ru-RU" dirty="0" err="1"/>
            <a:t>ВСоШ</a:t>
          </a:r>
          <a:r>
            <a:rPr lang="ru-RU" dirty="0"/>
            <a:t> и другим  </a:t>
          </a:r>
        </a:p>
        <a:p>
          <a:pPr>
            <a:lnSpc>
              <a:spcPct val="100000"/>
            </a:lnSpc>
          </a:pPr>
          <a:r>
            <a:rPr lang="ru-RU" dirty="0"/>
            <a:t>предметным олимпиадам</a:t>
          </a:r>
        </a:p>
      </dgm:t>
    </dgm:pt>
    <dgm:pt modelId="{22314E35-D20E-4016-9E41-D21BD294CAF1}" type="parTrans" cxnId="{BD8C8CB6-8590-4089-BCD1-75B80216B068}">
      <dgm:prSet/>
      <dgm:spPr/>
      <dgm:t>
        <a:bodyPr/>
        <a:lstStyle/>
        <a:p>
          <a:endParaRPr lang="ru-RU"/>
        </a:p>
      </dgm:t>
    </dgm:pt>
    <dgm:pt modelId="{78FE7790-6BA4-446F-B0C7-210FB0AFA929}" type="sibTrans" cxnId="{BD8C8CB6-8590-4089-BCD1-75B80216B068}">
      <dgm:prSet/>
      <dgm:spPr/>
      <dgm:t>
        <a:bodyPr/>
        <a:lstStyle/>
        <a:p>
          <a:endParaRPr lang="ru-RU"/>
        </a:p>
      </dgm:t>
    </dgm:pt>
    <dgm:pt modelId="{66599AB1-EFB5-48AB-B6D2-9E418DA8EFDE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Совместная проверка ВПР, РДР с целью формирования навыков самостоятельной проверки у молодых педагогов</a:t>
          </a:r>
        </a:p>
      </dgm:t>
    </dgm:pt>
    <dgm:pt modelId="{C7F17F5D-5480-4EDE-A5FF-F83F52122A96}" type="parTrans" cxnId="{AF835E32-EF18-4881-872B-356CF7E4C1C3}">
      <dgm:prSet/>
      <dgm:spPr/>
      <dgm:t>
        <a:bodyPr/>
        <a:lstStyle/>
        <a:p>
          <a:endParaRPr lang="ru-RU"/>
        </a:p>
      </dgm:t>
    </dgm:pt>
    <dgm:pt modelId="{6A9224B5-95D2-43AE-89C8-5A482A2D7D9F}" type="sibTrans" cxnId="{AF835E32-EF18-4881-872B-356CF7E4C1C3}">
      <dgm:prSet/>
      <dgm:spPr/>
      <dgm:t>
        <a:bodyPr/>
        <a:lstStyle/>
        <a:p>
          <a:endParaRPr lang="ru-RU"/>
        </a:p>
      </dgm:t>
    </dgm:pt>
    <dgm:pt modelId="{4DFCD5DA-25C7-4F07-BF1F-8CA911F9043A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Выявление приоритетных тем в  математике и выработка рекомендаций по их преподаванию</a:t>
          </a:r>
        </a:p>
      </dgm:t>
    </dgm:pt>
    <dgm:pt modelId="{E8148E94-C65F-43AE-9A1E-99E1B12A1F30}" type="parTrans" cxnId="{27DAC367-AFF6-4ADC-9217-B8D178A13617}">
      <dgm:prSet/>
      <dgm:spPr/>
      <dgm:t>
        <a:bodyPr/>
        <a:lstStyle/>
        <a:p>
          <a:endParaRPr lang="ru-RU"/>
        </a:p>
      </dgm:t>
    </dgm:pt>
    <dgm:pt modelId="{7DC749C5-152C-48B0-B588-D60368117E36}" type="sibTrans" cxnId="{27DAC367-AFF6-4ADC-9217-B8D178A13617}">
      <dgm:prSet/>
      <dgm:spPr/>
      <dgm:t>
        <a:bodyPr/>
        <a:lstStyle/>
        <a:p>
          <a:endParaRPr lang="ru-RU"/>
        </a:p>
      </dgm:t>
    </dgm:pt>
    <dgm:pt modelId="{BBC0E437-FED5-47E3-B7C4-DD0259AD94F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Разработка и проведение мероприятий  во внеурочной деятельности и внеклассной работы по предмету</a:t>
          </a:r>
        </a:p>
      </dgm:t>
    </dgm:pt>
    <dgm:pt modelId="{019D10CA-4536-43D1-925A-2AC4EEA80795}" type="parTrans" cxnId="{271D5895-959A-4A88-BBEB-CF77C52FCB1F}">
      <dgm:prSet/>
      <dgm:spPr/>
      <dgm:t>
        <a:bodyPr/>
        <a:lstStyle/>
        <a:p>
          <a:endParaRPr lang="ru-RU"/>
        </a:p>
      </dgm:t>
    </dgm:pt>
    <dgm:pt modelId="{03DAD530-CEA7-47CF-8C84-337A01FC5FC7}" type="sibTrans" cxnId="{271D5895-959A-4A88-BBEB-CF77C52FCB1F}">
      <dgm:prSet/>
      <dgm:spPr/>
      <dgm:t>
        <a:bodyPr/>
        <a:lstStyle/>
        <a:p>
          <a:endParaRPr lang="ru-RU"/>
        </a:p>
      </dgm:t>
    </dgm:pt>
    <dgm:pt modelId="{B26B7141-993B-4728-AC2B-F0F517F9E287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Индивидуальные </a:t>
          </a:r>
        </a:p>
        <a:p>
          <a:r>
            <a:rPr lang="ru-RU" dirty="0"/>
            <a:t>консультации и собеседования</a:t>
          </a:r>
        </a:p>
        <a:p>
          <a:r>
            <a:rPr lang="ru-RU" dirty="0"/>
            <a:t>Анкетирование</a:t>
          </a:r>
        </a:p>
      </dgm:t>
    </dgm:pt>
    <dgm:pt modelId="{6ED1B960-882E-463F-83E3-05FB0E079B19}" type="parTrans" cxnId="{8E1A11A0-5C78-4130-8BE0-00878D4816DB}">
      <dgm:prSet/>
      <dgm:spPr/>
      <dgm:t>
        <a:bodyPr/>
        <a:lstStyle/>
        <a:p>
          <a:endParaRPr lang="ru-RU"/>
        </a:p>
      </dgm:t>
    </dgm:pt>
    <dgm:pt modelId="{2E938206-B20B-45D6-92A9-1284C2AE385E}" type="sibTrans" cxnId="{8E1A11A0-5C78-4130-8BE0-00878D4816DB}">
      <dgm:prSet/>
      <dgm:spPr/>
      <dgm:t>
        <a:bodyPr/>
        <a:lstStyle/>
        <a:p>
          <a:endParaRPr lang="ru-RU"/>
        </a:p>
      </dgm:t>
    </dgm:pt>
    <dgm:pt modelId="{E43EBBE6-5154-4247-B611-C86672EB6D84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Создание молодыми педагогами вариантов административных КР,  обсуждение и коррекция заданий на ШМО</a:t>
          </a:r>
        </a:p>
        <a:p>
          <a:endParaRPr lang="ru-RU" dirty="0"/>
        </a:p>
      </dgm:t>
    </dgm:pt>
    <dgm:pt modelId="{A60BF6CF-010D-4122-BC57-0806807404D5}" type="parTrans" cxnId="{B3974304-D494-4EFC-9148-D8067CD7D96D}">
      <dgm:prSet/>
      <dgm:spPr/>
      <dgm:t>
        <a:bodyPr/>
        <a:lstStyle/>
        <a:p>
          <a:endParaRPr lang="ru-RU"/>
        </a:p>
      </dgm:t>
    </dgm:pt>
    <dgm:pt modelId="{0699B184-41E2-44F7-BB10-583A07A074EA}" type="sibTrans" cxnId="{B3974304-D494-4EFC-9148-D8067CD7D96D}">
      <dgm:prSet/>
      <dgm:spPr/>
      <dgm:t>
        <a:bodyPr/>
        <a:lstStyle/>
        <a:p>
          <a:endParaRPr lang="ru-RU"/>
        </a:p>
      </dgm:t>
    </dgm:pt>
    <dgm:pt modelId="{B09D424A-92E7-40D9-B6A0-DA2512F6ED21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pPr>
            <a:lnSpc>
              <a:spcPct val="100000"/>
            </a:lnSpc>
          </a:pPr>
          <a:r>
            <a:rPr lang="ru-RU" dirty="0"/>
            <a:t>Заседание ШМО по принципу  </a:t>
          </a:r>
          <a:r>
            <a: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реверсивного наставничества</a:t>
          </a:r>
          <a:r>
            <a:rPr lang="ru-RU" dirty="0"/>
            <a:t>:</a:t>
          </a:r>
        </a:p>
        <a:p>
          <a:pPr>
            <a:lnSpc>
              <a:spcPct val="100000"/>
            </a:lnSpc>
          </a:pPr>
          <a:r>
            <a:rPr lang="ru-RU" dirty="0"/>
            <a:t>обучение опытных учителей работе с ЦОК, </a:t>
          </a:r>
        </a:p>
        <a:p>
          <a:pPr>
            <a:lnSpc>
              <a:spcPct val="100000"/>
            </a:lnSpc>
          </a:pPr>
          <a:r>
            <a:rPr lang="ru-RU" dirty="0"/>
            <a:t> платформами ИИ</a:t>
          </a:r>
        </a:p>
      </dgm:t>
    </dgm:pt>
    <dgm:pt modelId="{3E7267BB-AECB-4181-9C5E-D1B3E3C8667A}" type="parTrans" cxnId="{A6D0A651-ADA1-4423-A289-68B3F1E3A6D9}">
      <dgm:prSet/>
      <dgm:spPr/>
      <dgm:t>
        <a:bodyPr/>
        <a:lstStyle/>
        <a:p>
          <a:endParaRPr lang="ru-RU"/>
        </a:p>
      </dgm:t>
    </dgm:pt>
    <dgm:pt modelId="{A5A2FEA8-CC4D-4D5F-9F1E-B39157A6D331}" type="sibTrans" cxnId="{A6D0A651-ADA1-4423-A289-68B3F1E3A6D9}">
      <dgm:prSet/>
      <dgm:spPr/>
      <dgm:t>
        <a:bodyPr/>
        <a:lstStyle/>
        <a:p>
          <a:endParaRPr lang="ru-RU"/>
        </a:p>
      </dgm:t>
    </dgm:pt>
    <dgm:pt modelId="{2A6822EE-53BF-45B2-B2A5-4CF53230D3D1}" type="pres">
      <dgm:prSet presAssocID="{A952A1F5-7915-4615-A519-F2DB4351092D}" presName="diagram" presStyleCnt="0">
        <dgm:presLayoutVars>
          <dgm:dir/>
          <dgm:resizeHandles val="exact"/>
        </dgm:presLayoutVars>
      </dgm:prSet>
      <dgm:spPr/>
    </dgm:pt>
    <dgm:pt modelId="{3CDC7F0E-5B07-4F3C-A3A6-1C76DFCB91F6}" type="pres">
      <dgm:prSet presAssocID="{4DFCD5DA-25C7-4F07-BF1F-8CA911F9043A}" presName="node" presStyleLbl="node1" presStyleIdx="0" presStyleCnt="8" custLinFactNeighborX="-3999" custLinFactNeighborY="-9395">
        <dgm:presLayoutVars>
          <dgm:bulletEnabled val="1"/>
        </dgm:presLayoutVars>
      </dgm:prSet>
      <dgm:spPr/>
    </dgm:pt>
    <dgm:pt modelId="{3563A2DC-318E-419E-9B73-11C4511C6984}" type="pres">
      <dgm:prSet presAssocID="{7DC749C5-152C-48B0-B588-D60368117E36}" presName="sibTrans" presStyleCnt="0"/>
      <dgm:spPr/>
    </dgm:pt>
    <dgm:pt modelId="{A33F4BD9-8FFE-491C-96D0-0043AA6513E6}" type="pres">
      <dgm:prSet presAssocID="{66599AB1-EFB5-48AB-B6D2-9E418DA8EFDE}" presName="node" presStyleLbl="node1" presStyleIdx="1" presStyleCnt="8" custLinFactY="100000" custLinFactNeighborX="-3487" custLinFactNeighborY="145217">
        <dgm:presLayoutVars>
          <dgm:bulletEnabled val="1"/>
        </dgm:presLayoutVars>
      </dgm:prSet>
      <dgm:spPr/>
    </dgm:pt>
    <dgm:pt modelId="{F7377ED2-6BA6-40AB-B014-72420E0F3552}" type="pres">
      <dgm:prSet presAssocID="{6A9224B5-95D2-43AE-89C8-5A482A2D7D9F}" presName="sibTrans" presStyleCnt="0"/>
      <dgm:spPr/>
    </dgm:pt>
    <dgm:pt modelId="{CC798E32-03C1-4ACF-9A96-AE70C63A4E9F}" type="pres">
      <dgm:prSet presAssocID="{502913AE-A8A0-4153-B827-97E66DC1B2A8}" presName="node" presStyleLbl="node1" presStyleIdx="2" presStyleCnt="8" custScaleX="104013" custLinFactNeighborX="-2975" custLinFactNeighborY="-9395">
        <dgm:presLayoutVars>
          <dgm:bulletEnabled val="1"/>
        </dgm:presLayoutVars>
      </dgm:prSet>
      <dgm:spPr/>
    </dgm:pt>
    <dgm:pt modelId="{8A83DCCB-EF07-4563-A2A1-757B2A1BFA61}" type="pres">
      <dgm:prSet presAssocID="{78FE7790-6BA4-446F-B0C7-210FB0AFA929}" presName="sibTrans" presStyleCnt="0"/>
      <dgm:spPr/>
    </dgm:pt>
    <dgm:pt modelId="{EF618B04-79CD-4B89-B27A-576510612F0C}" type="pres">
      <dgm:prSet presAssocID="{F987FA71-2B68-4DDD-A66A-AC0E784350F6}" presName="node" presStyleLbl="node1" presStyleIdx="3" presStyleCnt="8" custLinFactX="8080" custLinFactY="-26061" custLinFactNeighborX="100000" custLinFactNeighborY="-100000">
        <dgm:presLayoutVars>
          <dgm:bulletEnabled val="1"/>
        </dgm:presLayoutVars>
      </dgm:prSet>
      <dgm:spPr/>
    </dgm:pt>
    <dgm:pt modelId="{17DC3280-C166-4F3C-BAEC-5549F3F7B05A}" type="pres">
      <dgm:prSet presAssocID="{5882614B-8C77-43B4-8C0A-3B36AE940F49}" presName="sibTrans" presStyleCnt="0"/>
      <dgm:spPr/>
    </dgm:pt>
    <dgm:pt modelId="{C166BC21-7942-45E1-AA62-57B18E4F387A}" type="pres">
      <dgm:prSet presAssocID="{B26B7141-993B-4728-AC2B-F0F517F9E287}" presName="node" presStyleLbl="node1" presStyleIdx="4" presStyleCnt="8" custScaleX="108219" custLinFactX="11842" custLinFactY="28550" custLinFactNeighborX="100000" custLinFactNeighborY="100000">
        <dgm:presLayoutVars>
          <dgm:bulletEnabled val="1"/>
        </dgm:presLayoutVars>
      </dgm:prSet>
      <dgm:spPr/>
    </dgm:pt>
    <dgm:pt modelId="{51316DEC-16D8-4F9E-8FFD-C4849FE80555}" type="pres">
      <dgm:prSet presAssocID="{2E938206-B20B-45D6-92A9-1284C2AE385E}" presName="sibTrans" presStyleCnt="0"/>
      <dgm:spPr/>
    </dgm:pt>
    <dgm:pt modelId="{77E6FE39-EDF4-4AC5-A3B5-D09AE4A035D9}" type="pres">
      <dgm:prSet presAssocID="{BBC0E437-FED5-47E3-B7C4-DD0259AD94F7}" presName="node" presStyleLbl="node1" presStyleIdx="5" presStyleCnt="8" custScaleX="105428" custLinFactNeighborX="-6377" custLinFactNeighborY="-1464">
        <dgm:presLayoutVars>
          <dgm:bulletEnabled val="1"/>
        </dgm:presLayoutVars>
      </dgm:prSet>
      <dgm:spPr/>
    </dgm:pt>
    <dgm:pt modelId="{4F52706A-2253-4509-B974-AE75DEFACCDC}" type="pres">
      <dgm:prSet presAssocID="{03DAD530-CEA7-47CF-8C84-337A01FC5FC7}" presName="sibTrans" presStyleCnt="0"/>
      <dgm:spPr/>
    </dgm:pt>
    <dgm:pt modelId="{22528FBA-7118-4CB9-AD4D-BF853E930EA6}" type="pres">
      <dgm:prSet presAssocID="{E43EBBE6-5154-4247-B611-C86672EB6D84}" presName="node" presStyleLbl="node1" presStyleIdx="6" presStyleCnt="8" custLinFactNeighborX="-61006" custLinFactNeighborY="11884">
        <dgm:presLayoutVars>
          <dgm:bulletEnabled val="1"/>
        </dgm:presLayoutVars>
      </dgm:prSet>
      <dgm:spPr/>
    </dgm:pt>
    <dgm:pt modelId="{3D01C682-4993-4DF0-B6A1-57E0AE7B392D}" type="pres">
      <dgm:prSet presAssocID="{0699B184-41E2-44F7-BB10-583A07A074EA}" presName="sibTrans" presStyleCnt="0"/>
      <dgm:spPr/>
    </dgm:pt>
    <dgm:pt modelId="{20A3BF5F-6736-4946-A135-FDBC30CAD622}" type="pres">
      <dgm:prSet presAssocID="{B09D424A-92E7-40D9-B6A0-DA2512F6ED21}" presName="node" presStyleLbl="node1" presStyleIdx="7" presStyleCnt="8" custLinFactX="-71006" custLinFactY="-18131" custLinFactNeighborX="-100000" custLinFactNeighborY="-100000">
        <dgm:presLayoutVars>
          <dgm:bulletEnabled val="1"/>
        </dgm:presLayoutVars>
      </dgm:prSet>
      <dgm:spPr/>
    </dgm:pt>
  </dgm:ptLst>
  <dgm:cxnLst>
    <dgm:cxn modelId="{A94FB102-7004-4E81-881A-36C05E968DF5}" type="presOf" srcId="{BBC0E437-FED5-47E3-B7C4-DD0259AD94F7}" destId="{77E6FE39-EDF4-4AC5-A3B5-D09AE4A035D9}" srcOrd="0" destOrd="0" presId="urn:microsoft.com/office/officeart/2005/8/layout/default"/>
    <dgm:cxn modelId="{B3974304-D494-4EFC-9148-D8067CD7D96D}" srcId="{A952A1F5-7915-4615-A519-F2DB4351092D}" destId="{E43EBBE6-5154-4247-B611-C86672EB6D84}" srcOrd="6" destOrd="0" parTransId="{A60BF6CF-010D-4122-BC57-0806807404D5}" sibTransId="{0699B184-41E2-44F7-BB10-583A07A074EA}"/>
    <dgm:cxn modelId="{D10D8D05-4B07-4310-9620-92A649DE7465}" srcId="{A952A1F5-7915-4615-A519-F2DB4351092D}" destId="{F987FA71-2B68-4DDD-A66A-AC0E784350F6}" srcOrd="3" destOrd="0" parTransId="{6D2D7E23-0700-4028-927F-B6B7FDB4549D}" sibTransId="{5882614B-8C77-43B4-8C0A-3B36AE940F49}"/>
    <dgm:cxn modelId="{AF835E32-EF18-4881-872B-356CF7E4C1C3}" srcId="{A952A1F5-7915-4615-A519-F2DB4351092D}" destId="{66599AB1-EFB5-48AB-B6D2-9E418DA8EFDE}" srcOrd="1" destOrd="0" parTransId="{C7F17F5D-5480-4EDE-A5FF-F83F52122A96}" sibTransId="{6A9224B5-95D2-43AE-89C8-5A482A2D7D9F}"/>
    <dgm:cxn modelId="{AAC5C639-99A0-4DAE-B0D9-BAECDA737CEA}" type="presOf" srcId="{E43EBBE6-5154-4247-B611-C86672EB6D84}" destId="{22528FBA-7118-4CB9-AD4D-BF853E930EA6}" srcOrd="0" destOrd="0" presId="urn:microsoft.com/office/officeart/2005/8/layout/default"/>
    <dgm:cxn modelId="{0F661E40-7250-4151-9DFD-3CC4AD8D8BE7}" type="presOf" srcId="{B09D424A-92E7-40D9-B6A0-DA2512F6ED21}" destId="{20A3BF5F-6736-4946-A135-FDBC30CAD622}" srcOrd="0" destOrd="0" presId="urn:microsoft.com/office/officeart/2005/8/layout/default"/>
    <dgm:cxn modelId="{27DAC367-AFF6-4ADC-9217-B8D178A13617}" srcId="{A952A1F5-7915-4615-A519-F2DB4351092D}" destId="{4DFCD5DA-25C7-4F07-BF1F-8CA911F9043A}" srcOrd="0" destOrd="0" parTransId="{E8148E94-C65F-43AE-9A1E-99E1B12A1F30}" sibTransId="{7DC749C5-152C-48B0-B588-D60368117E36}"/>
    <dgm:cxn modelId="{4CE95E6C-D3B3-4F8F-B140-27A6DECDE3A7}" type="presOf" srcId="{A952A1F5-7915-4615-A519-F2DB4351092D}" destId="{2A6822EE-53BF-45B2-B2A5-4CF53230D3D1}" srcOrd="0" destOrd="0" presId="urn:microsoft.com/office/officeart/2005/8/layout/default"/>
    <dgm:cxn modelId="{A6D0A651-ADA1-4423-A289-68B3F1E3A6D9}" srcId="{A952A1F5-7915-4615-A519-F2DB4351092D}" destId="{B09D424A-92E7-40D9-B6A0-DA2512F6ED21}" srcOrd="7" destOrd="0" parTransId="{3E7267BB-AECB-4181-9C5E-D1B3E3C8667A}" sibTransId="{A5A2FEA8-CC4D-4D5F-9F1E-B39157A6D331}"/>
    <dgm:cxn modelId="{860B357C-CACA-4EA6-BDF5-F3D2CC6E92B6}" type="presOf" srcId="{B26B7141-993B-4728-AC2B-F0F517F9E287}" destId="{C166BC21-7942-45E1-AA62-57B18E4F387A}" srcOrd="0" destOrd="0" presId="urn:microsoft.com/office/officeart/2005/8/layout/default"/>
    <dgm:cxn modelId="{271D5895-959A-4A88-BBEB-CF77C52FCB1F}" srcId="{A952A1F5-7915-4615-A519-F2DB4351092D}" destId="{BBC0E437-FED5-47E3-B7C4-DD0259AD94F7}" srcOrd="5" destOrd="0" parTransId="{019D10CA-4536-43D1-925A-2AC4EEA80795}" sibTransId="{03DAD530-CEA7-47CF-8C84-337A01FC5FC7}"/>
    <dgm:cxn modelId="{8E1A11A0-5C78-4130-8BE0-00878D4816DB}" srcId="{A952A1F5-7915-4615-A519-F2DB4351092D}" destId="{B26B7141-993B-4728-AC2B-F0F517F9E287}" srcOrd="4" destOrd="0" parTransId="{6ED1B960-882E-463F-83E3-05FB0E079B19}" sibTransId="{2E938206-B20B-45D6-92A9-1284C2AE385E}"/>
    <dgm:cxn modelId="{BD8C8CB6-8590-4089-BCD1-75B80216B068}" srcId="{A952A1F5-7915-4615-A519-F2DB4351092D}" destId="{502913AE-A8A0-4153-B827-97E66DC1B2A8}" srcOrd="2" destOrd="0" parTransId="{22314E35-D20E-4016-9E41-D21BD294CAF1}" sibTransId="{78FE7790-6BA4-446F-B0C7-210FB0AFA929}"/>
    <dgm:cxn modelId="{7CAD56C6-6823-4298-B02A-59A90BE56FB0}" type="presOf" srcId="{502913AE-A8A0-4153-B827-97E66DC1B2A8}" destId="{CC798E32-03C1-4ACF-9A96-AE70C63A4E9F}" srcOrd="0" destOrd="0" presId="urn:microsoft.com/office/officeart/2005/8/layout/default"/>
    <dgm:cxn modelId="{7BE3A1DC-918E-4C9F-82BB-BF880FB1DF80}" type="presOf" srcId="{F987FA71-2B68-4DDD-A66A-AC0E784350F6}" destId="{EF618B04-79CD-4B89-B27A-576510612F0C}" srcOrd="0" destOrd="0" presId="urn:microsoft.com/office/officeart/2005/8/layout/default"/>
    <dgm:cxn modelId="{9B42B0E9-37B4-423F-9096-75778C8EB112}" type="presOf" srcId="{4DFCD5DA-25C7-4F07-BF1F-8CA911F9043A}" destId="{3CDC7F0E-5B07-4F3C-A3A6-1C76DFCB91F6}" srcOrd="0" destOrd="0" presId="urn:microsoft.com/office/officeart/2005/8/layout/default"/>
    <dgm:cxn modelId="{8FD74DF5-7646-4BFF-957E-9D79D32B50B4}" type="presOf" srcId="{66599AB1-EFB5-48AB-B6D2-9E418DA8EFDE}" destId="{A33F4BD9-8FFE-491C-96D0-0043AA6513E6}" srcOrd="0" destOrd="0" presId="urn:microsoft.com/office/officeart/2005/8/layout/default"/>
    <dgm:cxn modelId="{6606A42D-4765-4039-B24D-465E5DDF0D2B}" type="presParOf" srcId="{2A6822EE-53BF-45B2-B2A5-4CF53230D3D1}" destId="{3CDC7F0E-5B07-4F3C-A3A6-1C76DFCB91F6}" srcOrd="0" destOrd="0" presId="urn:microsoft.com/office/officeart/2005/8/layout/default"/>
    <dgm:cxn modelId="{CBF58E9E-4225-4A4E-A65E-3809A9A9BF32}" type="presParOf" srcId="{2A6822EE-53BF-45B2-B2A5-4CF53230D3D1}" destId="{3563A2DC-318E-419E-9B73-11C4511C6984}" srcOrd="1" destOrd="0" presId="urn:microsoft.com/office/officeart/2005/8/layout/default"/>
    <dgm:cxn modelId="{0175AB09-6777-4C6B-A30C-C56D14905D29}" type="presParOf" srcId="{2A6822EE-53BF-45B2-B2A5-4CF53230D3D1}" destId="{A33F4BD9-8FFE-491C-96D0-0043AA6513E6}" srcOrd="2" destOrd="0" presId="urn:microsoft.com/office/officeart/2005/8/layout/default"/>
    <dgm:cxn modelId="{6F593399-05B7-425B-8B14-0DCF0F9E199E}" type="presParOf" srcId="{2A6822EE-53BF-45B2-B2A5-4CF53230D3D1}" destId="{F7377ED2-6BA6-40AB-B014-72420E0F3552}" srcOrd="3" destOrd="0" presId="urn:microsoft.com/office/officeart/2005/8/layout/default"/>
    <dgm:cxn modelId="{B1C5D5FA-9CEF-4462-BD5D-5313FE507E74}" type="presParOf" srcId="{2A6822EE-53BF-45B2-B2A5-4CF53230D3D1}" destId="{CC798E32-03C1-4ACF-9A96-AE70C63A4E9F}" srcOrd="4" destOrd="0" presId="urn:microsoft.com/office/officeart/2005/8/layout/default"/>
    <dgm:cxn modelId="{6971EBA4-8783-46B7-9556-190E5CB0AFAB}" type="presParOf" srcId="{2A6822EE-53BF-45B2-B2A5-4CF53230D3D1}" destId="{8A83DCCB-EF07-4563-A2A1-757B2A1BFA61}" srcOrd="5" destOrd="0" presId="urn:microsoft.com/office/officeart/2005/8/layout/default"/>
    <dgm:cxn modelId="{C73FAA9B-CED2-4661-B1E1-E94F01809239}" type="presParOf" srcId="{2A6822EE-53BF-45B2-B2A5-4CF53230D3D1}" destId="{EF618B04-79CD-4B89-B27A-576510612F0C}" srcOrd="6" destOrd="0" presId="urn:microsoft.com/office/officeart/2005/8/layout/default"/>
    <dgm:cxn modelId="{9AA8ABBE-B1B1-4C0B-B66B-EDFA9568943D}" type="presParOf" srcId="{2A6822EE-53BF-45B2-B2A5-4CF53230D3D1}" destId="{17DC3280-C166-4F3C-BAEC-5549F3F7B05A}" srcOrd="7" destOrd="0" presId="urn:microsoft.com/office/officeart/2005/8/layout/default"/>
    <dgm:cxn modelId="{9EEB81AF-D337-40D4-8E2E-16052B30B643}" type="presParOf" srcId="{2A6822EE-53BF-45B2-B2A5-4CF53230D3D1}" destId="{C166BC21-7942-45E1-AA62-57B18E4F387A}" srcOrd="8" destOrd="0" presId="urn:microsoft.com/office/officeart/2005/8/layout/default"/>
    <dgm:cxn modelId="{476D7FD3-8EEE-4208-A254-90EE25E4A7EA}" type="presParOf" srcId="{2A6822EE-53BF-45B2-B2A5-4CF53230D3D1}" destId="{51316DEC-16D8-4F9E-8FFD-C4849FE80555}" srcOrd="9" destOrd="0" presId="urn:microsoft.com/office/officeart/2005/8/layout/default"/>
    <dgm:cxn modelId="{97AE5B8C-FF5F-40E2-A05D-671EDB2FA389}" type="presParOf" srcId="{2A6822EE-53BF-45B2-B2A5-4CF53230D3D1}" destId="{77E6FE39-EDF4-4AC5-A3B5-D09AE4A035D9}" srcOrd="10" destOrd="0" presId="urn:microsoft.com/office/officeart/2005/8/layout/default"/>
    <dgm:cxn modelId="{2D114EEE-27E4-468F-BB05-9B77C9FFEF3F}" type="presParOf" srcId="{2A6822EE-53BF-45B2-B2A5-4CF53230D3D1}" destId="{4F52706A-2253-4509-B974-AE75DEFACCDC}" srcOrd="11" destOrd="0" presId="urn:microsoft.com/office/officeart/2005/8/layout/default"/>
    <dgm:cxn modelId="{1BAFAC61-2123-4653-89B2-A4861DF5DC31}" type="presParOf" srcId="{2A6822EE-53BF-45B2-B2A5-4CF53230D3D1}" destId="{22528FBA-7118-4CB9-AD4D-BF853E930EA6}" srcOrd="12" destOrd="0" presId="urn:microsoft.com/office/officeart/2005/8/layout/default"/>
    <dgm:cxn modelId="{9FC13412-F9AB-466D-A196-6BBF88397A24}" type="presParOf" srcId="{2A6822EE-53BF-45B2-B2A5-4CF53230D3D1}" destId="{3D01C682-4993-4DF0-B6A1-57E0AE7B392D}" srcOrd="13" destOrd="0" presId="urn:microsoft.com/office/officeart/2005/8/layout/default"/>
    <dgm:cxn modelId="{C01A08F6-EBAC-4B3D-A1BB-CF6BC0607AC4}" type="presParOf" srcId="{2A6822EE-53BF-45B2-B2A5-4CF53230D3D1}" destId="{20A3BF5F-6736-4946-A135-FDBC30CAD62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762258-E726-4D9E-A72D-400C14EBD27E}" type="doc">
      <dgm:prSet loTypeId="urn:microsoft.com/office/officeart/2005/8/layout/default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861A573-472B-474F-B018-3CA48AF70042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«Математическая регата» </a:t>
          </a:r>
        </a:p>
        <a:p>
          <a:r>
            <a:rPr lang="ru-RU" dirty="0"/>
            <a:t>для 5-8 классов</a:t>
          </a:r>
        </a:p>
        <a:p>
          <a:r>
            <a:rPr lang="ru-RU" dirty="0"/>
            <a:t>(школьный//муниципальный  уровень)</a:t>
          </a:r>
        </a:p>
        <a:p>
          <a:r>
            <a:rPr lang="ru-RU" dirty="0" err="1"/>
            <a:t>Стаховская</a:t>
          </a:r>
          <a:r>
            <a:rPr lang="ru-RU" dirty="0"/>
            <a:t>  А.Г.</a:t>
          </a:r>
        </a:p>
        <a:p>
          <a:endParaRPr lang="ru-RU" dirty="0"/>
        </a:p>
      </dgm:t>
    </dgm:pt>
    <dgm:pt modelId="{420EECA4-AE11-43CC-BC66-D2EF61CF5A14}" type="parTrans" cxnId="{E921998F-5808-4C93-82C3-E832A343EB72}">
      <dgm:prSet/>
      <dgm:spPr/>
      <dgm:t>
        <a:bodyPr/>
        <a:lstStyle/>
        <a:p>
          <a:endParaRPr lang="ru-RU"/>
        </a:p>
      </dgm:t>
    </dgm:pt>
    <dgm:pt modelId="{41C7092C-4E41-425B-AED6-DF85D14EA9CB}" type="sibTrans" cxnId="{E921998F-5808-4C93-82C3-E832A343EB72}">
      <dgm:prSet/>
      <dgm:spPr/>
      <dgm:t>
        <a:bodyPr/>
        <a:lstStyle/>
        <a:p>
          <a:endParaRPr lang="ru-RU"/>
        </a:p>
      </dgm:t>
    </dgm:pt>
    <dgm:pt modelId="{A89266B4-5A39-4094-A8D2-C977906AE10D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«Математический поезд»</a:t>
          </a:r>
        </a:p>
        <a:p>
          <a:r>
            <a:rPr lang="ru-RU" dirty="0"/>
            <a:t>Игра для 5 классов </a:t>
          </a:r>
        </a:p>
        <a:p>
          <a:r>
            <a:rPr lang="ru-RU" dirty="0"/>
            <a:t>«Математическая карусель» </a:t>
          </a:r>
        </a:p>
        <a:p>
          <a:r>
            <a:rPr lang="ru-RU" dirty="0"/>
            <a:t>игра для 6 классов </a:t>
          </a:r>
        </a:p>
        <a:p>
          <a:r>
            <a:rPr lang="ru-RU" dirty="0"/>
            <a:t> в рамках Предметной недели математики</a:t>
          </a:r>
        </a:p>
        <a:p>
          <a:r>
            <a:rPr lang="ru-RU" dirty="0"/>
            <a:t> </a:t>
          </a:r>
          <a:r>
            <a:rPr lang="ru-RU" dirty="0" err="1"/>
            <a:t>Сапина</a:t>
          </a:r>
          <a:r>
            <a:rPr lang="ru-RU" dirty="0"/>
            <a:t> А.Ю.</a:t>
          </a:r>
        </a:p>
      </dgm:t>
    </dgm:pt>
    <dgm:pt modelId="{12BD00FB-3004-40CB-AC01-95AD76D533ED}" type="parTrans" cxnId="{742A84F9-E3A8-4303-A633-19B4545C5C84}">
      <dgm:prSet/>
      <dgm:spPr/>
      <dgm:t>
        <a:bodyPr/>
        <a:lstStyle/>
        <a:p>
          <a:endParaRPr lang="ru-RU"/>
        </a:p>
      </dgm:t>
    </dgm:pt>
    <dgm:pt modelId="{B0A0273B-251D-4AD2-9C36-A4AC3BADAD00}" type="sibTrans" cxnId="{742A84F9-E3A8-4303-A633-19B4545C5C84}">
      <dgm:prSet/>
      <dgm:spPr/>
      <dgm:t>
        <a:bodyPr/>
        <a:lstStyle/>
        <a:p>
          <a:endParaRPr lang="ru-RU"/>
        </a:p>
      </dgm:t>
    </dgm:pt>
    <dgm:pt modelId="{5131C6C3-AFD3-4489-8433-F5E87FF65629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Выпуск тематических стенгазет </a:t>
          </a:r>
        </a:p>
        <a:p>
          <a:r>
            <a:rPr lang="ru-RU" dirty="0"/>
            <a:t>по параллелям</a:t>
          </a:r>
        </a:p>
        <a:p>
          <a:r>
            <a:rPr lang="ru-RU" dirty="0"/>
            <a:t>в рамках Предметной недели математики  </a:t>
          </a:r>
        </a:p>
      </dgm:t>
    </dgm:pt>
    <dgm:pt modelId="{DA453964-6509-4D8E-BA86-131D7581DA60}" type="parTrans" cxnId="{AEE05B3F-EC80-4F2B-848C-81A93327173A}">
      <dgm:prSet/>
      <dgm:spPr/>
      <dgm:t>
        <a:bodyPr/>
        <a:lstStyle/>
        <a:p>
          <a:endParaRPr lang="ru-RU"/>
        </a:p>
      </dgm:t>
    </dgm:pt>
    <dgm:pt modelId="{0BBE2877-2119-4C62-88E9-95C0451BA2C8}" type="sibTrans" cxnId="{AEE05B3F-EC80-4F2B-848C-81A93327173A}">
      <dgm:prSet/>
      <dgm:spPr/>
      <dgm:t>
        <a:bodyPr/>
        <a:lstStyle/>
        <a:p>
          <a:endParaRPr lang="ru-RU"/>
        </a:p>
      </dgm:t>
    </dgm:pt>
    <dgm:pt modelId="{1FC113AF-DA08-4192-8E01-83FDA30B9079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Практическое занятие </a:t>
          </a:r>
        </a:p>
        <a:p>
          <a:r>
            <a:rPr lang="ru-RU" dirty="0"/>
            <a:t> в рамках внеурочной деятельности </a:t>
          </a:r>
        </a:p>
        <a:p>
          <a:r>
            <a:rPr lang="ru-RU" dirty="0"/>
            <a:t>«От абака до калькулятора» </a:t>
          </a:r>
        </a:p>
        <a:p>
          <a:r>
            <a:rPr lang="ru-RU" dirty="0"/>
            <a:t>в 7 классах </a:t>
          </a:r>
        </a:p>
        <a:p>
          <a:r>
            <a:rPr lang="ru-RU" dirty="0" err="1"/>
            <a:t>Строгалёва</a:t>
          </a:r>
          <a:r>
            <a:rPr lang="ru-RU" dirty="0"/>
            <a:t> В.С</a:t>
          </a:r>
        </a:p>
      </dgm:t>
    </dgm:pt>
    <dgm:pt modelId="{6BD67556-2B27-43E1-B393-D9007BBA88E8}" type="parTrans" cxnId="{5D4EB3B2-A4BE-40E8-9B0B-751A4A76DFED}">
      <dgm:prSet/>
      <dgm:spPr/>
      <dgm:t>
        <a:bodyPr/>
        <a:lstStyle/>
        <a:p>
          <a:endParaRPr lang="ru-RU"/>
        </a:p>
      </dgm:t>
    </dgm:pt>
    <dgm:pt modelId="{F5FD4711-D4CD-4AA1-9436-5002F90B2656}" type="sibTrans" cxnId="{5D4EB3B2-A4BE-40E8-9B0B-751A4A76DFED}">
      <dgm:prSet/>
      <dgm:spPr/>
      <dgm:t>
        <a:bodyPr/>
        <a:lstStyle/>
        <a:p>
          <a:endParaRPr lang="ru-RU"/>
        </a:p>
      </dgm:t>
    </dgm:pt>
    <dgm:pt modelId="{4B76983F-D9CE-4482-A324-85D4161A085C}">
      <dgm:prSet phldrT="[Текст]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Преподавание курса внеурочной деятельности </a:t>
          </a:r>
        </a:p>
        <a:p>
          <a:r>
            <a:rPr lang="ru-RU" dirty="0"/>
            <a:t>в 7М классе </a:t>
          </a:r>
        </a:p>
        <a:p>
          <a:r>
            <a:rPr lang="ru-RU" dirty="0"/>
            <a:t>«Решение олимпиадных задач» </a:t>
          </a:r>
          <a:r>
            <a:rPr lang="ru-RU" dirty="0" err="1"/>
            <a:t>Стаховская</a:t>
          </a:r>
          <a:r>
            <a:rPr lang="ru-RU" dirty="0"/>
            <a:t> А.Г.</a:t>
          </a:r>
        </a:p>
        <a:p>
          <a:endParaRPr lang="ru-RU" dirty="0"/>
        </a:p>
      </dgm:t>
    </dgm:pt>
    <dgm:pt modelId="{6F82FA9E-7A2A-4A2D-AB29-2F44F84AD2BC}" type="parTrans" cxnId="{B3CC72EF-2CEC-4B88-AE5C-767F2D82F0C7}">
      <dgm:prSet/>
      <dgm:spPr/>
      <dgm:t>
        <a:bodyPr/>
        <a:lstStyle/>
        <a:p>
          <a:endParaRPr lang="ru-RU"/>
        </a:p>
      </dgm:t>
    </dgm:pt>
    <dgm:pt modelId="{3344A794-C2A7-43D1-BAE9-BFC97A90BC88}" type="sibTrans" cxnId="{B3CC72EF-2CEC-4B88-AE5C-767F2D82F0C7}">
      <dgm:prSet/>
      <dgm:spPr/>
      <dgm:t>
        <a:bodyPr/>
        <a:lstStyle/>
        <a:p>
          <a:endParaRPr lang="ru-RU"/>
        </a:p>
      </dgm:t>
    </dgm:pt>
    <dgm:pt modelId="{6879A456-7794-4CBC-A28D-2176A98C65F6}">
      <dgm:prSet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r>
            <a:rPr lang="ru-RU" dirty="0"/>
            <a:t>Открытый урок в 6а классе</a:t>
          </a:r>
        </a:p>
        <a:p>
          <a:r>
            <a:rPr lang="ru-RU" dirty="0"/>
            <a:t>в рамках месячника  Наставничества</a:t>
          </a:r>
        </a:p>
        <a:p>
          <a:r>
            <a:rPr lang="ru-RU" dirty="0"/>
            <a:t>«Действия с рациональными числами»</a:t>
          </a:r>
        </a:p>
        <a:p>
          <a:r>
            <a:rPr lang="ru-RU" dirty="0"/>
            <a:t>(муниципальный уровень)</a:t>
          </a:r>
        </a:p>
        <a:p>
          <a:r>
            <a:rPr lang="ru-RU" dirty="0"/>
            <a:t> </a:t>
          </a:r>
          <a:r>
            <a:rPr lang="ru-RU" dirty="0" err="1"/>
            <a:t>Сапина</a:t>
          </a:r>
          <a:r>
            <a:rPr lang="ru-RU" dirty="0"/>
            <a:t> А.Ю.</a:t>
          </a:r>
        </a:p>
      </dgm:t>
    </dgm:pt>
    <dgm:pt modelId="{A4B38E5A-656D-4EBC-B08A-02A02B84D41E}" type="parTrans" cxnId="{0CBF3302-6AAC-4FDD-928A-7B60F313EF4A}">
      <dgm:prSet/>
      <dgm:spPr/>
      <dgm:t>
        <a:bodyPr/>
        <a:lstStyle/>
        <a:p>
          <a:endParaRPr lang="ru-RU"/>
        </a:p>
      </dgm:t>
    </dgm:pt>
    <dgm:pt modelId="{A0FBA837-C836-49FF-BD7A-93FEC5D68BF6}" type="sibTrans" cxnId="{0CBF3302-6AAC-4FDD-928A-7B60F313EF4A}">
      <dgm:prSet/>
      <dgm:spPr/>
      <dgm:t>
        <a:bodyPr/>
        <a:lstStyle/>
        <a:p>
          <a:endParaRPr lang="ru-RU"/>
        </a:p>
      </dgm:t>
    </dgm:pt>
    <dgm:pt modelId="{09749ECF-DC7A-446B-A457-195B02E3347E}" type="pres">
      <dgm:prSet presAssocID="{9C762258-E726-4D9E-A72D-400C14EBD27E}" presName="diagram" presStyleCnt="0">
        <dgm:presLayoutVars>
          <dgm:dir/>
          <dgm:resizeHandles val="exact"/>
        </dgm:presLayoutVars>
      </dgm:prSet>
      <dgm:spPr/>
    </dgm:pt>
    <dgm:pt modelId="{B465C390-A8F9-46BD-A97F-88E26903DD76}" type="pres">
      <dgm:prSet presAssocID="{3861A573-472B-474F-B018-3CA48AF70042}" presName="node" presStyleLbl="node1" presStyleIdx="0" presStyleCnt="6">
        <dgm:presLayoutVars>
          <dgm:bulletEnabled val="1"/>
        </dgm:presLayoutVars>
      </dgm:prSet>
      <dgm:spPr/>
    </dgm:pt>
    <dgm:pt modelId="{6F026AE6-D2A2-4DA3-8572-02530EC13DE0}" type="pres">
      <dgm:prSet presAssocID="{41C7092C-4E41-425B-AED6-DF85D14EA9CB}" presName="sibTrans" presStyleCnt="0"/>
      <dgm:spPr/>
    </dgm:pt>
    <dgm:pt modelId="{840F4F63-87D2-4B3A-A55B-38287A6681B2}" type="pres">
      <dgm:prSet presAssocID="{A89266B4-5A39-4094-A8D2-C977906AE10D}" presName="node" presStyleLbl="node1" presStyleIdx="1" presStyleCnt="6">
        <dgm:presLayoutVars>
          <dgm:bulletEnabled val="1"/>
        </dgm:presLayoutVars>
      </dgm:prSet>
      <dgm:spPr/>
    </dgm:pt>
    <dgm:pt modelId="{2332A855-22D6-4A99-94C9-555187862E7C}" type="pres">
      <dgm:prSet presAssocID="{B0A0273B-251D-4AD2-9C36-A4AC3BADAD00}" presName="sibTrans" presStyleCnt="0"/>
      <dgm:spPr/>
    </dgm:pt>
    <dgm:pt modelId="{C02344BD-454B-4063-860E-EE453F30517F}" type="pres">
      <dgm:prSet presAssocID="{5131C6C3-AFD3-4489-8433-F5E87FF65629}" presName="node" presStyleLbl="node1" presStyleIdx="2" presStyleCnt="6" custLinFactNeighborX="-37265" custLinFactNeighborY="-4056">
        <dgm:presLayoutVars>
          <dgm:bulletEnabled val="1"/>
        </dgm:presLayoutVars>
      </dgm:prSet>
      <dgm:spPr/>
    </dgm:pt>
    <dgm:pt modelId="{B98DF4D8-C52A-4EDE-807C-40C532BAF5CA}" type="pres">
      <dgm:prSet presAssocID="{0BBE2877-2119-4C62-88E9-95C0451BA2C8}" presName="sibTrans" presStyleCnt="0"/>
      <dgm:spPr/>
    </dgm:pt>
    <dgm:pt modelId="{31D3ED63-2E92-4B61-B050-420A8127BEE5}" type="pres">
      <dgm:prSet presAssocID="{1FC113AF-DA08-4192-8E01-83FDA30B9079}" presName="node" presStyleLbl="node1" presStyleIdx="3" presStyleCnt="6" custLinFactNeighborX="37782" custLinFactNeighborY="-4056">
        <dgm:presLayoutVars>
          <dgm:bulletEnabled val="1"/>
        </dgm:presLayoutVars>
      </dgm:prSet>
      <dgm:spPr/>
    </dgm:pt>
    <dgm:pt modelId="{B96DEBB7-AD5B-4520-9392-E74BBF814910}" type="pres">
      <dgm:prSet presAssocID="{F5FD4711-D4CD-4AA1-9436-5002F90B2656}" presName="sibTrans" presStyleCnt="0"/>
      <dgm:spPr/>
    </dgm:pt>
    <dgm:pt modelId="{15467635-D2F5-4AF0-96EE-AD9B5E44704A}" type="pres">
      <dgm:prSet presAssocID="{6879A456-7794-4CBC-A28D-2176A98C65F6}" presName="node" presStyleLbl="node1" presStyleIdx="4" presStyleCnt="6" custLinFactX="9474" custLinFactNeighborX="100000" custLinFactNeighborY="-5722">
        <dgm:presLayoutVars>
          <dgm:bulletEnabled val="1"/>
        </dgm:presLayoutVars>
      </dgm:prSet>
      <dgm:spPr/>
    </dgm:pt>
    <dgm:pt modelId="{2B9BFB65-5B90-4FE7-BCB6-83E09A689EB3}" type="pres">
      <dgm:prSet presAssocID="{A0FBA837-C836-49FF-BD7A-93FEC5D68BF6}" presName="sibTrans" presStyleCnt="0"/>
      <dgm:spPr/>
    </dgm:pt>
    <dgm:pt modelId="{FE3AE14E-861E-445A-91F9-4F5A8B845115}" type="pres">
      <dgm:prSet presAssocID="{4B76983F-D9CE-4482-A324-85D4161A085C}" presName="node" presStyleLbl="node1" presStyleIdx="5" presStyleCnt="6" custLinFactX="-8607" custLinFactNeighborX="-100000" custLinFactNeighborY="-5722">
        <dgm:presLayoutVars>
          <dgm:bulletEnabled val="1"/>
        </dgm:presLayoutVars>
      </dgm:prSet>
      <dgm:spPr/>
    </dgm:pt>
  </dgm:ptLst>
  <dgm:cxnLst>
    <dgm:cxn modelId="{0CBF3302-6AAC-4FDD-928A-7B60F313EF4A}" srcId="{9C762258-E726-4D9E-A72D-400C14EBD27E}" destId="{6879A456-7794-4CBC-A28D-2176A98C65F6}" srcOrd="4" destOrd="0" parTransId="{A4B38E5A-656D-4EBC-B08A-02A02B84D41E}" sibTransId="{A0FBA837-C836-49FF-BD7A-93FEC5D68BF6}"/>
    <dgm:cxn modelId="{19D9C008-5DEC-47F4-A9C8-DF68AFD28F1C}" type="presOf" srcId="{4B76983F-D9CE-4482-A324-85D4161A085C}" destId="{FE3AE14E-861E-445A-91F9-4F5A8B845115}" srcOrd="0" destOrd="0" presId="urn:microsoft.com/office/officeart/2005/8/layout/default"/>
    <dgm:cxn modelId="{C4264625-94F0-4BC5-82B4-2CB1C38010FC}" type="presOf" srcId="{5131C6C3-AFD3-4489-8433-F5E87FF65629}" destId="{C02344BD-454B-4063-860E-EE453F30517F}" srcOrd="0" destOrd="0" presId="urn:microsoft.com/office/officeart/2005/8/layout/default"/>
    <dgm:cxn modelId="{AEE05B3F-EC80-4F2B-848C-81A93327173A}" srcId="{9C762258-E726-4D9E-A72D-400C14EBD27E}" destId="{5131C6C3-AFD3-4489-8433-F5E87FF65629}" srcOrd="2" destOrd="0" parTransId="{DA453964-6509-4D8E-BA86-131D7581DA60}" sibTransId="{0BBE2877-2119-4C62-88E9-95C0451BA2C8}"/>
    <dgm:cxn modelId="{136F9143-49F3-447F-80ED-7934A50C2B1D}" type="presOf" srcId="{1FC113AF-DA08-4192-8E01-83FDA30B9079}" destId="{31D3ED63-2E92-4B61-B050-420A8127BEE5}" srcOrd="0" destOrd="0" presId="urn:microsoft.com/office/officeart/2005/8/layout/default"/>
    <dgm:cxn modelId="{49F1F351-45E6-45C8-AFEF-21169800CEFD}" type="presOf" srcId="{3861A573-472B-474F-B018-3CA48AF70042}" destId="{B465C390-A8F9-46BD-A97F-88E26903DD76}" srcOrd="0" destOrd="0" presId="urn:microsoft.com/office/officeart/2005/8/layout/default"/>
    <dgm:cxn modelId="{E921998F-5808-4C93-82C3-E832A343EB72}" srcId="{9C762258-E726-4D9E-A72D-400C14EBD27E}" destId="{3861A573-472B-474F-B018-3CA48AF70042}" srcOrd="0" destOrd="0" parTransId="{420EECA4-AE11-43CC-BC66-D2EF61CF5A14}" sibTransId="{41C7092C-4E41-425B-AED6-DF85D14EA9CB}"/>
    <dgm:cxn modelId="{06C257AF-1753-4384-AE9E-AD5908240A32}" type="presOf" srcId="{6879A456-7794-4CBC-A28D-2176A98C65F6}" destId="{15467635-D2F5-4AF0-96EE-AD9B5E44704A}" srcOrd="0" destOrd="0" presId="urn:microsoft.com/office/officeart/2005/8/layout/default"/>
    <dgm:cxn modelId="{1106C8AF-8C61-41B7-8E11-A1891EB7D29C}" type="presOf" srcId="{9C762258-E726-4D9E-A72D-400C14EBD27E}" destId="{09749ECF-DC7A-446B-A457-195B02E3347E}" srcOrd="0" destOrd="0" presId="urn:microsoft.com/office/officeart/2005/8/layout/default"/>
    <dgm:cxn modelId="{5D4EB3B2-A4BE-40E8-9B0B-751A4A76DFED}" srcId="{9C762258-E726-4D9E-A72D-400C14EBD27E}" destId="{1FC113AF-DA08-4192-8E01-83FDA30B9079}" srcOrd="3" destOrd="0" parTransId="{6BD67556-2B27-43E1-B393-D9007BBA88E8}" sibTransId="{F5FD4711-D4CD-4AA1-9436-5002F90B2656}"/>
    <dgm:cxn modelId="{0A9B7FCE-C1D8-4AE7-AB76-BEC51A6124A3}" type="presOf" srcId="{A89266B4-5A39-4094-A8D2-C977906AE10D}" destId="{840F4F63-87D2-4B3A-A55B-38287A6681B2}" srcOrd="0" destOrd="0" presId="urn:microsoft.com/office/officeart/2005/8/layout/default"/>
    <dgm:cxn modelId="{B3CC72EF-2CEC-4B88-AE5C-767F2D82F0C7}" srcId="{9C762258-E726-4D9E-A72D-400C14EBD27E}" destId="{4B76983F-D9CE-4482-A324-85D4161A085C}" srcOrd="5" destOrd="0" parTransId="{6F82FA9E-7A2A-4A2D-AB29-2F44F84AD2BC}" sibTransId="{3344A794-C2A7-43D1-BAE9-BFC97A90BC88}"/>
    <dgm:cxn modelId="{742A84F9-E3A8-4303-A633-19B4545C5C84}" srcId="{9C762258-E726-4D9E-A72D-400C14EBD27E}" destId="{A89266B4-5A39-4094-A8D2-C977906AE10D}" srcOrd="1" destOrd="0" parTransId="{12BD00FB-3004-40CB-AC01-95AD76D533ED}" sibTransId="{B0A0273B-251D-4AD2-9C36-A4AC3BADAD00}"/>
    <dgm:cxn modelId="{95838955-E4ED-4286-95D1-299F7A019195}" type="presParOf" srcId="{09749ECF-DC7A-446B-A457-195B02E3347E}" destId="{B465C390-A8F9-46BD-A97F-88E26903DD76}" srcOrd="0" destOrd="0" presId="urn:microsoft.com/office/officeart/2005/8/layout/default"/>
    <dgm:cxn modelId="{7F55875C-DDA5-43E4-928D-B5FDB094376F}" type="presParOf" srcId="{09749ECF-DC7A-446B-A457-195B02E3347E}" destId="{6F026AE6-D2A2-4DA3-8572-02530EC13DE0}" srcOrd="1" destOrd="0" presId="urn:microsoft.com/office/officeart/2005/8/layout/default"/>
    <dgm:cxn modelId="{660F692B-185D-4E95-A937-0AF7049E696C}" type="presParOf" srcId="{09749ECF-DC7A-446B-A457-195B02E3347E}" destId="{840F4F63-87D2-4B3A-A55B-38287A6681B2}" srcOrd="2" destOrd="0" presId="urn:microsoft.com/office/officeart/2005/8/layout/default"/>
    <dgm:cxn modelId="{2A6731EE-6AE3-43F3-B734-D7D3FF514AE2}" type="presParOf" srcId="{09749ECF-DC7A-446B-A457-195B02E3347E}" destId="{2332A855-22D6-4A99-94C9-555187862E7C}" srcOrd="3" destOrd="0" presId="urn:microsoft.com/office/officeart/2005/8/layout/default"/>
    <dgm:cxn modelId="{AAC8C273-F223-4D77-A8B3-86A30216C357}" type="presParOf" srcId="{09749ECF-DC7A-446B-A457-195B02E3347E}" destId="{C02344BD-454B-4063-860E-EE453F30517F}" srcOrd="4" destOrd="0" presId="urn:microsoft.com/office/officeart/2005/8/layout/default"/>
    <dgm:cxn modelId="{A934093F-3B08-45FE-BE56-E57EF93753D9}" type="presParOf" srcId="{09749ECF-DC7A-446B-A457-195B02E3347E}" destId="{B98DF4D8-C52A-4EDE-807C-40C532BAF5CA}" srcOrd="5" destOrd="0" presId="urn:microsoft.com/office/officeart/2005/8/layout/default"/>
    <dgm:cxn modelId="{01D96369-424A-47D8-A7A5-F11D72BF59E6}" type="presParOf" srcId="{09749ECF-DC7A-446B-A457-195B02E3347E}" destId="{31D3ED63-2E92-4B61-B050-420A8127BEE5}" srcOrd="6" destOrd="0" presId="urn:microsoft.com/office/officeart/2005/8/layout/default"/>
    <dgm:cxn modelId="{EF571579-A542-424A-B460-7B21509E9717}" type="presParOf" srcId="{09749ECF-DC7A-446B-A457-195B02E3347E}" destId="{B96DEBB7-AD5B-4520-9392-E74BBF814910}" srcOrd="7" destOrd="0" presId="urn:microsoft.com/office/officeart/2005/8/layout/default"/>
    <dgm:cxn modelId="{717C3A18-8FB8-458D-B941-A7D3AD359E68}" type="presParOf" srcId="{09749ECF-DC7A-446B-A457-195B02E3347E}" destId="{15467635-D2F5-4AF0-96EE-AD9B5E44704A}" srcOrd="8" destOrd="0" presId="urn:microsoft.com/office/officeart/2005/8/layout/default"/>
    <dgm:cxn modelId="{CB1BA01F-BD66-4DEF-861B-9DD2A1AF1A68}" type="presParOf" srcId="{09749ECF-DC7A-446B-A457-195B02E3347E}" destId="{2B9BFB65-5B90-4FE7-BCB6-83E09A689EB3}" srcOrd="9" destOrd="0" presId="urn:microsoft.com/office/officeart/2005/8/layout/default"/>
    <dgm:cxn modelId="{89656C6C-9A05-4ED7-8DE3-B8CF8C667682}" type="presParOf" srcId="{09749ECF-DC7A-446B-A457-195B02E3347E}" destId="{FE3AE14E-861E-445A-91F9-4F5A8B84511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DC7F0E-5B07-4F3C-A3A6-1C76DFCB91F6}">
      <dsp:nvSpPr>
        <dsp:cNvPr id="0" name=""/>
        <dsp:cNvSpPr/>
      </dsp:nvSpPr>
      <dsp:spPr>
        <a:xfrm>
          <a:off x="72015" y="216018"/>
          <a:ext cx="2215384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Выявление приоритетных тем в  математике и выработка рекомендаций по их преподаванию</a:t>
          </a:r>
        </a:p>
      </dsp:txBody>
      <dsp:txXfrm>
        <a:off x="72015" y="216018"/>
        <a:ext cx="2215384" cy="1329230"/>
      </dsp:txXfrm>
    </dsp:sp>
    <dsp:sp modelId="{A33F4BD9-8FFE-491C-96D0-0043AA6513E6}">
      <dsp:nvSpPr>
        <dsp:cNvPr id="0" name=""/>
        <dsp:cNvSpPr/>
      </dsp:nvSpPr>
      <dsp:spPr>
        <a:xfrm>
          <a:off x="2520280" y="3600398"/>
          <a:ext cx="2215384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Совместная проверка ВПР, РДР с целью формирования навыков самостоятельной проверки у молодых педагогов</a:t>
          </a:r>
        </a:p>
      </dsp:txBody>
      <dsp:txXfrm>
        <a:off x="2520280" y="3600398"/>
        <a:ext cx="2215384" cy="1329230"/>
      </dsp:txXfrm>
    </dsp:sp>
    <dsp:sp modelId="{CC798E32-03C1-4ACF-9A96-AE70C63A4E9F}">
      <dsp:nvSpPr>
        <dsp:cNvPr id="0" name=""/>
        <dsp:cNvSpPr/>
      </dsp:nvSpPr>
      <dsp:spPr>
        <a:xfrm>
          <a:off x="4968546" y="216018"/>
          <a:ext cx="2304287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Решение олимпиадных задач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и заданий повышенной трудности  в рамках подготовки обучающихся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 </a:t>
          </a:r>
          <a:r>
            <a:rPr lang="ru-RU" sz="1100" kern="1200" dirty="0" err="1"/>
            <a:t>ВСоШ</a:t>
          </a:r>
          <a:r>
            <a:rPr lang="ru-RU" sz="1100" kern="1200" dirty="0"/>
            <a:t> и другим 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предметным олимпиадам</a:t>
          </a:r>
        </a:p>
      </dsp:txBody>
      <dsp:txXfrm>
        <a:off x="4968546" y="216018"/>
        <a:ext cx="2304287" cy="1329230"/>
      </dsp:txXfrm>
    </dsp:sp>
    <dsp:sp modelId="{EF618B04-79CD-4B89-B27A-576510612F0C}">
      <dsp:nvSpPr>
        <dsp:cNvPr id="0" name=""/>
        <dsp:cNvSpPr/>
      </dsp:nvSpPr>
      <dsp:spPr>
        <a:xfrm>
          <a:off x="2448280" y="216027"/>
          <a:ext cx="2215384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Совместное определение этапов урока по ФГОС, подбор приемов и методов в рамках </a:t>
          </a:r>
          <a:r>
            <a:rPr lang="ru-RU" sz="1100" kern="1200" dirty="0" err="1"/>
            <a:t>системно-деятельностного</a:t>
          </a:r>
          <a:r>
            <a:rPr lang="ru-RU" sz="1100" kern="1200" dirty="0"/>
            <a:t> подхода</a:t>
          </a:r>
        </a:p>
      </dsp:txBody>
      <dsp:txXfrm>
        <a:off x="2448280" y="216027"/>
        <a:ext cx="2215384" cy="1329230"/>
      </dsp:txXfrm>
    </dsp:sp>
    <dsp:sp modelId="{C166BC21-7942-45E1-AA62-57B18E4F387A}">
      <dsp:nvSpPr>
        <dsp:cNvPr id="0" name=""/>
        <dsp:cNvSpPr/>
      </dsp:nvSpPr>
      <dsp:spPr>
        <a:xfrm>
          <a:off x="4968546" y="3600394"/>
          <a:ext cx="2397466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Индивидуальные 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консультации и собеседования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Анкетирование</a:t>
          </a:r>
        </a:p>
      </dsp:txBody>
      <dsp:txXfrm>
        <a:off x="4968546" y="3600394"/>
        <a:ext cx="2397466" cy="1329230"/>
      </dsp:txXfrm>
    </dsp:sp>
    <dsp:sp modelId="{77E6FE39-EDF4-4AC5-A3B5-D09AE4A035D9}">
      <dsp:nvSpPr>
        <dsp:cNvPr id="0" name=""/>
        <dsp:cNvSpPr/>
      </dsp:nvSpPr>
      <dsp:spPr>
        <a:xfrm>
          <a:off x="4968546" y="1872208"/>
          <a:ext cx="2335635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Разработка и проведение мероприятий  во внеурочной деятельности и внеклассной работы по предмету</a:t>
          </a:r>
        </a:p>
      </dsp:txBody>
      <dsp:txXfrm>
        <a:off x="4968546" y="1872208"/>
        <a:ext cx="2335635" cy="1329230"/>
      </dsp:txXfrm>
    </dsp:sp>
    <dsp:sp modelId="{22528FBA-7118-4CB9-AD4D-BF853E930EA6}">
      <dsp:nvSpPr>
        <dsp:cNvPr id="0" name=""/>
        <dsp:cNvSpPr/>
      </dsp:nvSpPr>
      <dsp:spPr>
        <a:xfrm>
          <a:off x="72004" y="3600403"/>
          <a:ext cx="2215384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Создание молодыми педагогами вариантов административных КР,  обсуждение и коррекция заданий на ШМО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 dirty="0"/>
        </a:p>
      </dsp:txBody>
      <dsp:txXfrm>
        <a:off x="72004" y="3600403"/>
        <a:ext cx="2215384" cy="1329230"/>
      </dsp:txXfrm>
    </dsp:sp>
    <dsp:sp modelId="{20A3BF5F-6736-4946-A135-FDBC30CAD622}">
      <dsp:nvSpPr>
        <dsp:cNvPr id="0" name=""/>
        <dsp:cNvSpPr/>
      </dsp:nvSpPr>
      <dsp:spPr>
        <a:xfrm>
          <a:off x="72004" y="1872204"/>
          <a:ext cx="2215384" cy="1329230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Заседание ШМО по принципу  </a:t>
          </a:r>
          <a:r>
            <a:rPr lang="ru-RU" sz="11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реверсивного наставничества</a:t>
          </a:r>
          <a:r>
            <a:rPr lang="ru-RU" sz="1100" kern="1200" dirty="0"/>
            <a:t>: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обучение опытных учителей работе с ЦОК, </a:t>
          </a:r>
        </a:p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 платформами ИИ</a:t>
          </a:r>
        </a:p>
      </dsp:txBody>
      <dsp:txXfrm>
        <a:off x="72004" y="1872204"/>
        <a:ext cx="2215384" cy="13292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65C390-A8F9-46BD-A97F-88E26903DD76}">
      <dsp:nvSpPr>
        <dsp:cNvPr id="0" name=""/>
        <dsp:cNvSpPr/>
      </dsp:nvSpPr>
      <dsp:spPr>
        <a:xfrm>
          <a:off x="939057" y="2812"/>
          <a:ext cx="2877507" cy="1726504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«Математическая регата»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для 5-8 классов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(школьный//муниципальный  уровень)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 err="1"/>
            <a:t>Стаховская</a:t>
          </a:r>
          <a:r>
            <a:rPr lang="ru-RU" sz="1300" kern="1200" dirty="0"/>
            <a:t>  А.Г.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939057" y="2812"/>
        <a:ext cx="2877507" cy="1726504"/>
      </dsp:txXfrm>
    </dsp:sp>
    <dsp:sp modelId="{840F4F63-87D2-4B3A-A55B-38287A6681B2}">
      <dsp:nvSpPr>
        <dsp:cNvPr id="0" name=""/>
        <dsp:cNvSpPr/>
      </dsp:nvSpPr>
      <dsp:spPr>
        <a:xfrm>
          <a:off x="4104315" y="2812"/>
          <a:ext cx="2877507" cy="1726504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«Математический поезд»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Игра для 5 классов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«Математическая карусель»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игра для 6 классов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 в рамках Предметной недели математики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 </a:t>
          </a:r>
          <a:r>
            <a:rPr lang="ru-RU" sz="1300" kern="1200" dirty="0" err="1"/>
            <a:t>Сапина</a:t>
          </a:r>
          <a:r>
            <a:rPr lang="ru-RU" sz="1300" kern="1200" dirty="0"/>
            <a:t> А.Ю.</a:t>
          </a:r>
        </a:p>
      </dsp:txBody>
      <dsp:txXfrm>
        <a:off x="4104315" y="2812"/>
        <a:ext cx="2877507" cy="1726504"/>
      </dsp:txXfrm>
    </dsp:sp>
    <dsp:sp modelId="{C02344BD-454B-4063-860E-EE453F30517F}">
      <dsp:nvSpPr>
        <dsp:cNvPr id="0" name=""/>
        <dsp:cNvSpPr/>
      </dsp:nvSpPr>
      <dsp:spPr>
        <a:xfrm>
          <a:off x="0" y="1947040"/>
          <a:ext cx="2877507" cy="1726504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Выпуск тематических стенгазет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по параллелям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 рамках Предметной недели математики  </a:t>
          </a:r>
        </a:p>
      </dsp:txBody>
      <dsp:txXfrm>
        <a:off x="0" y="1947040"/>
        <a:ext cx="2877507" cy="1726504"/>
      </dsp:txXfrm>
    </dsp:sp>
    <dsp:sp modelId="{31D3ED63-2E92-4B61-B050-420A8127BEE5}">
      <dsp:nvSpPr>
        <dsp:cNvPr id="0" name=""/>
        <dsp:cNvSpPr/>
      </dsp:nvSpPr>
      <dsp:spPr>
        <a:xfrm>
          <a:off x="5043372" y="1947040"/>
          <a:ext cx="2877507" cy="1726504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Практическое занятие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 в рамках внеурочной деятельности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«От абака до калькулятора»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 7 классах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 err="1"/>
            <a:t>Строгалёва</a:t>
          </a:r>
          <a:r>
            <a:rPr lang="ru-RU" sz="1300" kern="1200" dirty="0"/>
            <a:t> В.С</a:t>
          </a:r>
        </a:p>
      </dsp:txBody>
      <dsp:txXfrm>
        <a:off x="5043372" y="1947040"/>
        <a:ext cx="2877507" cy="1726504"/>
      </dsp:txXfrm>
    </dsp:sp>
    <dsp:sp modelId="{15467635-D2F5-4AF0-96EE-AD9B5E44704A}">
      <dsp:nvSpPr>
        <dsp:cNvPr id="0" name=""/>
        <dsp:cNvSpPr/>
      </dsp:nvSpPr>
      <dsp:spPr>
        <a:xfrm>
          <a:off x="4089179" y="3932532"/>
          <a:ext cx="2877507" cy="1726504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Открытый урок в 6а классе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 рамках месячника  Наставничества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«Действия с рациональными числами»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(муниципальный уровень)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 </a:t>
          </a:r>
          <a:r>
            <a:rPr lang="ru-RU" sz="1300" kern="1200" dirty="0" err="1"/>
            <a:t>Сапина</a:t>
          </a:r>
          <a:r>
            <a:rPr lang="ru-RU" sz="1300" kern="1200" dirty="0"/>
            <a:t> А.Ю.</a:t>
          </a:r>
        </a:p>
      </dsp:txBody>
      <dsp:txXfrm>
        <a:off x="4089179" y="3932532"/>
        <a:ext cx="2877507" cy="1726504"/>
      </dsp:txXfrm>
    </dsp:sp>
    <dsp:sp modelId="{FE3AE14E-861E-445A-91F9-4F5A8B845115}">
      <dsp:nvSpPr>
        <dsp:cNvPr id="0" name=""/>
        <dsp:cNvSpPr/>
      </dsp:nvSpPr>
      <dsp:spPr>
        <a:xfrm>
          <a:off x="979141" y="3932532"/>
          <a:ext cx="2877507" cy="1726504"/>
        </a:xfrm>
        <a:prstGeom prst="rect">
          <a:avLst/>
        </a:prstGeom>
        <a:gradFill rotWithShape="1">
          <a:gsLst>
            <a:gs pos="0">
              <a:schemeClr val="accent6">
                <a:tint val="35000"/>
                <a:satMod val="253000"/>
              </a:schemeClr>
            </a:gs>
            <a:gs pos="50000">
              <a:schemeClr val="accent6">
                <a:tint val="42000"/>
                <a:satMod val="255000"/>
              </a:schemeClr>
            </a:gs>
            <a:gs pos="97000">
              <a:schemeClr val="accent6">
                <a:tint val="53000"/>
                <a:satMod val="260000"/>
              </a:schemeClr>
            </a:gs>
            <a:gs pos="100000">
              <a:schemeClr val="accent6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 w="9525" cap="flat" cmpd="sng" algn="ctr">
          <a:solidFill>
            <a:schemeClr val="accent6"/>
          </a:solidFill>
          <a:prstDash val="solid"/>
        </a:ln>
        <a:effectLst>
          <a:outerShdw blurRad="63500" dist="25400" dir="5400000" rotWithShape="0">
            <a:srgbClr val="000000">
              <a:alpha val="43137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Преподавание курса внеурочной деятельности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в 7М классе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kern="1200" dirty="0"/>
            <a:t>«Решение олимпиадных задач» </a:t>
          </a:r>
          <a:r>
            <a:rPr lang="ru-RU" sz="1300" kern="1200" dirty="0" err="1"/>
            <a:t>Стаховская</a:t>
          </a:r>
          <a:r>
            <a:rPr lang="ru-RU" sz="1300" kern="1200" dirty="0"/>
            <a:t> А.Г.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979141" y="3932532"/>
        <a:ext cx="2877507" cy="17265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A84820-071F-4112-8167-703571112C11}" type="datetimeFigureOut">
              <a:rPr lang="ru-RU" smtClean="0"/>
              <a:t>26.06.2026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4A3BCF-2C00-4660-BF42-F011158042B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4A3BCF-2C00-4660-BF42-F011158042B2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3AA1B212-407E-4C8A-ADD8-5B608D14075D}" type="datetimeFigureOut">
              <a:rPr lang="ru-RU" smtClean="0"/>
              <a:pPr/>
              <a:t>26.06.2026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1020059-7D46-44F3-A505-B693B8E3B3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856" y="0"/>
            <a:ext cx="1296144" cy="13681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1268760"/>
            <a:ext cx="6696744" cy="26642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b="1" dirty="0"/>
              <a:t>Муниципальный этап </a:t>
            </a:r>
            <a:br>
              <a:rPr lang="ru-RU" sz="2700" b="1" dirty="0"/>
            </a:br>
            <a:r>
              <a:rPr lang="ru-RU" sz="2700" b="1" dirty="0"/>
              <a:t>Регионального </a:t>
            </a:r>
            <a:br>
              <a:rPr lang="ru-RU" sz="2700" b="1" dirty="0"/>
            </a:br>
            <a:r>
              <a:rPr lang="ru-RU" sz="2700" b="1" dirty="0"/>
              <a:t>конкурса – фестиваля </a:t>
            </a:r>
            <a:br>
              <a:rPr lang="ru-RU" sz="2700" b="1" dirty="0"/>
            </a:br>
            <a:r>
              <a:rPr lang="ru-RU" sz="2700" b="1" dirty="0"/>
              <a:t>методических </a:t>
            </a:r>
            <a:r>
              <a:rPr lang="ru-RU" sz="2700" b="1"/>
              <a:t>решений </a:t>
            </a:r>
            <a:br>
              <a:rPr lang="ru-RU" sz="2700" b="1"/>
            </a:br>
            <a:r>
              <a:rPr lang="ru-RU" sz="2700" b="1"/>
              <a:t>и </a:t>
            </a:r>
            <a:r>
              <a:rPr lang="ru-RU" sz="2700" b="1" dirty="0"/>
              <a:t>практик сопровождения </a:t>
            </a:r>
            <a:br>
              <a:rPr lang="ru-RU" sz="2700" b="1" dirty="0"/>
            </a:br>
            <a:r>
              <a:rPr lang="ru-RU" sz="2700" b="1" dirty="0"/>
              <a:t>педагогических кадров </a:t>
            </a:r>
            <a:br>
              <a:rPr lang="ru-RU" sz="2700" dirty="0"/>
            </a:br>
            <a:r>
              <a:rPr lang="ru-RU" sz="2700" b="1" dirty="0"/>
              <a:t>в 2025-2026 учебном году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2852936"/>
            <a:ext cx="7560840" cy="3888432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ru-RU" i="1" dirty="0"/>
              <a:t>»</a:t>
            </a:r>
            <a:endParaRPr lang="ru-RU" dirty="0"/>
          </a:p>
          <a:p>
            <a:pPr algn="r"/>
            <a:r>
              <a:rPr lang="ru-RU" sz="3500" b="1" i="1" dirty="0"/>
              <a:t>Номинация 5.3</a:t>
            </a:r>
          </a:p>
          <a:p>
            <a:pPr algn="r"/>
            <a:r>
              <a:rPr lang="ru-RU" sz="3500" b="1" i="1" dirty="0"/>
              <a:t>«Лучшая практика сопровождения наставляемого</a:t>
            </a:r>
            <a:br>
              <a:rPr lang="ru-RU" sz="3500" b="1" i="1" dirty="0"/>
            </a:br>
            <a:r>
              <a:rPr lang="ru-RU" sz="3500" b="1" i="1" dirty="0"/>
              <a:t>в ШМО»</a:t>
            </a:r>
          </a:p>
          <a:p>
            <a:pPr algn="ctr"/>
            <a:endParaRPr lang="ru-RU" sz="45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4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Система организации наставничества </a:t>
            </a:r>
          </a:p>
          <a:p>
            <a:pPr algn="ctr"/>
            <a:r>
              <a:rPr lang="ru-RU" sz="4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ШМО учителей математики и информатики </a:t>
            </a:r>
          </a:p>
          <a:p>
            <a:pPr algn="ctr"/>
            <a:r>
              <a:rPr lang="ru-RU" sz="45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адаптации  и методическому сопровождению молодых педагогов</a:t>
            </a:r>
          </a:p>
          <a:p>
            <a:pPr algn="r"/>
            <a:endParaRPr lang="ru-RU" sz="50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sz="50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Кулиненкова</a:t>
            </a:r>
            <a:r>
              <a:rPr lang="ru-RU" sz="5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Елена Евгеньевна, </a:t>
            </a:r>
          </a:p>
          <a:p>
            <a:pPr algn="r"/>
            <a:r>
              <a:rPr lang="ru-RU" sz="5000" i="1" dirty="0"/>
              <a:t>председатель ШМО учителей </a:t>
            </a:r>
          </a:p>
          <a:p>
            <a:pPr algn="r"/>
            <a:r>
              <a:rPr lang="ru-RU" sz="5000" i="1" dirty="0"/>
              <a:t>математики и информатики </a:t>
            </a:r>
          </a:p>
          <a:p>
            <a:pPr algn="r"/>
            <a:r>
              <a:rPr lang="ru-RU" sz="5000" i="1" dirty="0"/>
              <a:t>МБОУ «Гимназия №17</a:t>
            </a:r>
            <a:r>
              <a:rPr lang="ru-RU" sz="3800" i="1" dirty="0"/>
              <a:t>»</a:t>
            </a:r>
          </a:p>
        </p:txBody>
      </p:sp>
      <p:pic>
        <p:nvPicPr>
          <p:cNvPr id="1026" name="Picture 2" descr="H:\Наставничество доки\IMG_20260323_232111_5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3" y="116632"/>
            <a:ext cx="2390615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0"/>
            <a:ext cx="7498080" cy="1700808"/>
          </a:xfrm>
        </p:spPr>
        <p:txBody>
          <a:bodyPr>
            <a:normAutofit/>
          </a:bodyPr>
          <a:lstStyle/>
          <a:p>
            <a:pPr algn="just"/>
            <a:r>
              <a:rPr lang="ru-RU" sz="2000" dirty="0"/>
              <a:t>Основной </a:t>
            </a:r>
            <a:r>
              <a:rPr lang="ru-RU" sz="2400" dirty="0"/>
              <a:t>целью</a:t>
            </a:r>
            <a:r>
              <a:rPr lang="ru-RU" sz="2000" dirty="0"/>
              <a:t>  наставничества в МБОУ «Гимназия №17 является оказание помощи молодым специалистам в их профессиональном становлении, приобретении профессиональных знаний и навыков выполнения функциональных  обязанностей,  адаптация в коллективе.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43608" y="1844824"/>
            <a:ext cx="4017640" cy="4608512"/>
          </a:xfrm>
        </p:spPr>
        <p:txBody>
          <a:bodyPr>
            <a:normAutofit fontScale="40000" lnSpcReduction="20000"/>
          </a:bodyPr>
          <a:lstStyle/>
          <a:p>
            <a:r>
              <a:rPr lang="ru-RU" sz="5000" dirty="0"/>
              <a:t>Задачи:</a:t>
            </a:r>
          </a:p>
          <a:p>
            <a:pPr>
              <a:buFont typeface="Wingdings" pitchFamily="2" charset="2"/>
              <a:buChar char="Ø"/>
            </a:pPr>
            <a:r>
              <a:rPr lang="ru-RU" sz="3500" dirty="0"/>
              <a:t>- развитие профессиональных навыков, педагогического  развития  молодых учителей, в том числе навыков применения различных средств обучения и воспитания, общения со школьниками и их родителями,</a:t>
            </a:r>
          </a:p>
          <a:p>
            <a:pPr>
              <a:buFont typeface="Wingdings" pitchFamily="2" charset="2"/>
              <a:buChar char="Ø"/>
            </a:pPr>
            <a:r>
              <a:rPr lang="ru-RU" sz="3500" dirty="0"/>
              <a:t>- использование в образовательном процессе современных методик, форм, видов, средств и новых технологий,</a:t>
            </a:r>
          </a:p>
          <a:p>
            <a:pPr>
              <a:buFont typeface="Wingdings" pitchFamily="2" charset="2"/>
              <a:buChar char="Ø"/>
            </a:pPr>
            <a:r>
              <a:rPr lang="ru-RU" sz="3500" dirty="0"/>
              <a:t>- развитие готовности у молодых педагогов к профессиональному самосовершенствованию, работе над собой,</a:t>
            </a:r>
          </a:p>
          <a:p>
            <a:pPr>
              <a:buFont typeface="Wingdings" pitchFamily="2" charset="2"/>
              <a:buChar char="Ø"/>
            </a:pPr>
            <a:r>
              <a:rPr lang="ru-RU" sz="3500" dirty="0"/>
              <a:t>- выявление и предупреждение дефицитов , затруднений и перегрузок в работе молодых учителей.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88024" y="1628800"/>
            <a:ext cx="4355976" cy="5134704"/>
          </a:xfrm>
        </p:spPr>
        <p:txBody>
          <a:bodyPr>
            <a:noAutofit/>
          </a:bodyPr>
          <a:lstStyle/>
          <a:p>
            <a:r>
              <a:rPr lang="ru-RU" sz="2000" dirty="0"/>
              <a:t>Актуальность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/>
              <a:t>В условиях модернизации системы образования в России значительно возрастает роль педагога: повышаются требования к его личностным и профессиональным качествам, социальной и профессиональной позиции. Молодые специалисты имеют те же должностные обязанности и несут ту же ответственность, что и коллеги с многолетним стажем работы, а обучающиеся и их родители, администрация образовательного учреждения ожидают от них столь же безупречного профессионализма.</a:t>
            </a:r>
          </a:p>
          <a:p>
            <a:pPr>
              <a:buFont typeface="Wingdings" pitchFamily="2" charset="2"/>
              <a:buChar char="Ø"/>
            </a:pPr>
            <a:r>
              <a:rPr lang="ru-RU" sz="1400" dirty="0"/>
              <a:t>Период вхождения молодого педагога в профессию отличается напряженностью, важностью для его личностного и профессионального развития. От того, как он пройдет этот период, зависит, состоится ли новоявленный учитель как профессионал, останется ли он в сфере школьного образования или найдет себя в другой сфере деятельности.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1340768"/>
            <a:ext cx="7498080" cy="34563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Основной принцип  </a:t>
            </a:r>
            <a:br>
              <a:rPr lang="ru-RU" dirty="0"/>
            </a:br>
            <a:r>
              <a:rPr lang="ru-RU" dirty="0"/>
              <a:t>модели наставничества </a:t>
            </a:r>
            <a:br>
              <a:rPr lang="ru-RU" dirty="0"/>
            </a:br>
            <a:r>
              <a:rPr lang="ru-RU" dirty="0"/>
              <a:t>МБОУ «Гимназия №17» –</a:t>
            </a:r>
            <a:br>
              <a:rPr lang="ru-RU" dirty="0"/>
            </a:br>
            <a:r>
              <a:rPr lang="ru-RU" dirty="0"/>
              <a:t> активное и полезное  сотрудничество </a:t>
            </a:r>
            <a:br>
              <a:rPr lang="ru-RU" dirty="0"/>
            </a:br>
            <a:r>
              <a:rPr lang="ru-RU" dirty="0"/>
              <a:t>как для наставляемого, </a:t>
            </a:r>
            <a:br>
              <a:rPr lang="ru-RU" dirty="0"/>
            </a:br>
            <a:r>
              <a:rPr lang="ru-RU" dirty="0"/>
              <a:t>так и  для наставника</a:t>
            </a:r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856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962088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dirty="0"/>
              <a:t>Этапы совместной деятельности</a:t>
            </a:r>
            <a:br>
              <a:rPr lang="ru-RU" sz="4400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7624" y="1052736"/>
            <a:ext cx="3905584" cy="5134704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ru-RU" sz="1900" dirty="0"/>
              <a:t>1. Знакомство с вновь прибывшими молодыми  педагогами на первом заседании, прикрепление педагогов-наставников ШМО (август);</a:t>
            </a:r>
          </a:p>
          <a:p>
            <a:pPr>
              <a:lnSpc>
                <a:spcPct val="120000"/>
              </a:lnSpc>
            </a:pPr>
            <a:r>
              <a:rPr lang="ru-RU" sz="1900" dirty="0"/>
              <a:t>2. Знакомство с  программами, УМК, с которыми предстоит работа в классе (август, сентябрь).  Оказание методической помощи  в образовательных коррекции программ( в течение года)</a:t>
            </a:r>
            <a:r>
              <a:rPr lang="ru-RU" dirty="0"/>
              <a:t>;</a:t>
            </a:r>
          </a:p>
          <a:p>
            <a:pPr>
              <a:lnSpc>
                <a:spcPct val="110000"/>
              </a:lnSpc>
            </a:pPr>
            <a:r>
              <a:rPr lang="ru-RU" sz="1900" dirty="0"/>
              <a:t>3</a:t>
            </a:r>
            <a:r>
              <a:rPr lang="ru-RU" dirty="0"/>
              <a:t>.</a:t>
            </a:r>
            <a:r>
              <a:rPr lang="ru-RU" sz="1900" dirty="0"/>
              <a:t> Знакомство с платформой «Моя школа» и ее возможностями (август);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76056" y="1196752"/>
            <a:ext cx="3857632" cy="499068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ru-RU" sz="1900" dirty="0"/>
              <a:t>4. </a:t>
            </a:r>
            <a:r>
              <a:rPr lang="ru-RU" sz="1900" dirty="0" err="1"/>
              <a:t>Взаимопосещение</a:t>
            </a:r>
            <a:r>
              <a:rPr lang="ru-RU" sz="1900" dirty="0"/>
              <a:t> уроков : 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1900" dirty="0"/>
              <a:t>молодые педагоги у наставников. Обсуждение интересных приемов и технологий  с целью их применения молодым педагогом;</a:t>
            </a:r>
          </a:p>
          <a:p>
            <a:pPr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1900" dirty="0"/>
              <a:t> наставники у молодых педагогов с последующим разбором урока с учетом технологий ФГОС ( в течение года);</a:t>
            </a:r>
          </a:p>
          <a:p>
            <a:pPr>
              <a:lnSpc>
                <a:spcPct val="110000"/>
              </a:lnSpc>
              <a:buFont typeface="Arial" pitchFamily="34" charset="0"/>
              <a:buChar char="•"/>
            </a:pPr>
            <a:r>
              <a:rPr lang="ru-RU" sz="1900" dirty="0"/>
              <a:t>5. Анкетирование на предмет профессиональных дефицитов, трудностей молодых педагогов  (два раза в год)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75656" y="0"/>
            <a:ext cx="7406640" cy="141277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Характеристика опыта сопровождения наставляемого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32560" y="1412776"/>
            <a:ext cx="7406640" cy="511256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Суть наставничества </a:t>
            </a:r>
            <a:r>
              <a:rPr lang="ru-RU" sz="3400" dirty="0"/>
              <a:t>- в передаче богатого личного опыта профессиональной деятельности молодому специалисту, в ускорении его адаптации к профессиональной деятельности, оказание помощи и поддержки.</a:t>
            </a:r>
          </a:p>
          <a:p>
            <a:pPr>
              <a:lnSpc>
                <a:spcPct val="120000"/>
              </a:lnSpc>
            </a:pPr>
            <a:r>
              <a:rPr lang="ru-RU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Формируемые компетенции </a:t>
            </a:r>
            <a:r>
              <a:rPr lang="ru-RU" sz="3400" dirty="0"/>
              <a:t>(психолого-педагогические, коммуникативные, предметные, методические)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• интеллектуально-педагогическая компетентность – умение применять полученные знания, опыт в профессиональной деятельности для эффективного обучения и воспитания, способность педагогов к инновационной деятельности;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• информационная компетенция – объем информации педагогов о себе, обучающихся, родителях, о коллегах;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• регулятивная </a:t>
            </a:r>
            <a:r>
              <a:rPr lang="ru-RU" sz="3400" dirty="0" err="1"/>
              <a:t>кoмпетентность</a:t>
            </a:r>
            <a:r>
              <a:rPr lang="ru-RU" sz="3400" dirty="0"/>
              <a:t> – умение педагогов управлять своим поведением, контролировать свои эмоции, способность к рефлексии, </a:t>
            </a:r>
            <a:r>
              <a:rPr lang="ru-RU" sz="3400" dirty="0" err="1"/>
              <a:t>стрессоустойчивость</a:t>
            </a:r>
            <a:r>
              <a:rPr lang="ru-RU" sz="3400" dirty="0"/>
              <a:t>;</a:t>
            </a:r>
          </a:p>
          <a:p>
            <a:pPr>
              <a:lnSpc>
                <a:spcPct val="120000"/>
              </a:lnSpc>
            </a:pPr>
            <a:r>
              <a:rPr lang="ru-RU" sz="3400" dirty="0"/>
              <a:t>• коммуникативная компетентность – значимое профессиональное качество, включающее речевые навыки, умение слушать, экстраверсию (качество человека характеризующимся большим интересом к внешнему миру), </a:t>
            </a:r>
            <a:r>
              <a:rPr lang="ru-RU" sz="3400" dirty="0" err="1"/>
              <a:t>эмпатию</a:t>
            </a:r>
            <a:r>
              <a:rPr lang="ru-RU" sz="3400" dirty="0"/>
              <a:t> (сопереживание, понимание другого).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1080120"/>
          </a:xfrm>
        </p:spPr>
        <p:txBody>
          <a:bodyPr/>
          <a:lstStyle/>
          <a:p>
            <a:pPr algn="ctr"/>
            <a:r>
              <a:rPr lang="ru-RU" dirty="0"/>
              <a:t>Ожидаемые результаты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sz="3400" b="1" dirty="0"/>
              <a:t>для молодых специалистов:</a:t>
            </a:r>
            <a:endParaRPr lang="ru-RU" sz="3400" dirty="0"/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Познание своих профессиональных качеств и ориентация на ценности саморазвития.</a:t>
            </a:r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Качественные изменения во взаимоотношениях с коллегами, обучающимися, родителями (законными представителями).</a:t>
            </a:r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Стремление взаимодействовать с установкой на открытость, взаимопомощь.</a:t>
            </a:r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Рост профессиональной и методической компетенции молодых воспитателей, повышение уровня их готовности к педагогической деятельности.</a:t>
            </a:r>
          </a:p>
          <a:p>
            <a:r>
              <a:rPr lang="ru-RU" sz="3400" b="1" dirty="0"/>
              <a:t>для наставника:</a:t>
            </a:r>
            <a:endParaRPr lang="ru-RU" sz="3400" dirty="0"/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эффективный способ самореализации;</a:t>
            </a:r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повышение квалификации;</a:t>
            </a:r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достижение более высокого уровня профессиональной компетенции.</a:t>
            </a:r>
          </a:p>
          <a:p>
            <a:r>
              <a:rPr lang="ru-RU" sz="3400" b="1" dirty="0"/>
              <a:t>для образовательной организации</a:t>
            </a:r>
            <a:r>
              <a:rPr lang="ru-RU" sz="3400" dirty="0"/>
              <a:t>:</a:t>
            </a:r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успешная адаптация молодых специалистов;</a:t>
            </a:r>
          </a:p>
          <a:p>
            <a:pPr>
              <a:buFont typeface="Wingdings" pitchFamily="2" charset="2"/>
              <a:buChar char="Ø"/>
            </a:pPr>
            <a:r>
              <a:rPr lang="ru-RU" sz="3400" dirty="0"/>
              <a:t>повышение уровня </a:t>
            </a:r>
            <a:r>
              <a:rPr lang="ru-RU" sz="3400" dirty="0" err="1"/>
              <a:t>закрепляемости</a:t>
            </a:r>
            <a:r>
              <a:rPr lang="ru-RU" sz="3400" dirty="0"/>
              <a:t> молодых специалистов в образовательном учреждении.</a:t>
            </a:r>
          </a:p>
          <a:p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4903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cap="none" dirty="0"/>
              <a:t>Участники  процесса  наставничества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4294967295"/>
          </p:nvPr>
        </p:nvSpPr>
        <p:spPr>
          <a:xfrm>
            <a:off x="1403648" y="836712"/>
            <a:ext cx="7200800" cy="791741"/>
          </a:xfrm>
        </p:spPr>
        <p:txBody>
          <a:bodyPr>
            <a:noAutofit/>
          </a:bodyPr>
          <a:lstStyle/>
          <a:p>
            <a:pPr algn="ctr"/>
            <a:r>
              <a:rPr lang="ru-RU" sz="1800" dirty="0"/>
              <a:t>ШМО учителей математики  и информатики,</a:t>
            </a:r>
          </a:p>
          <a:p>
            <a:pPr algn="ctr"/>
            <a:r>
              <a:rPr lang="ru-RU" sz="1800" dirty="0"/>
              <a:t>Руководитель - </a:t>
            </a:r>
            <a:r>
              <a:rPr lang="ru-RU" sz="2000" b="1" dirty="0" err="1"/>
              <a:t>Кулиненкова</a:t>
            </a:r>
            <a:r>
              <a:rPr lang="ru-RU" sz="2000" b="1" dirty="0"/>
              <a:t>  Елена Евгеньевна, учитель высшей категории,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827584" y="1916832"/>
            <a:ext cx="7992888" cy="4352925"/>
          </a:xfrm>
        </p:spPr>
        <p:txBody>
          <a:bodyPr>
            <a:noAutofit/>
          </a:bodyPr>
          <a:lstStyle/>
          <a:p>
            <a:r>
              <a:rPr lang="ru-RU" sz="1600" b="1" dirty="0" err="1"/>
              <a:t>Сапина</a:t>
            </a:r>
            <a:r>
              <a:rPr lang="ru-RU" sz="1600" b="1" dirty="0"/>
              <a:t>  Анастасия Юрьевна </a:t>
            </a:r>
            <a:r>
              <a:rPr lang="ru-RU" sz="1600" dirty="0"/>
              <a:t>- педагог (до 30 лет), учитель начальной школы (2018г.) с дополнительным образованием, переподготовка  на учителя математики (2024г.)</a:t>
            </a:r>
          </a:p>
          <a:p>
            <a:endParaRPr lang="ru-RU" sz="1600" dirty="0"/>
          </a:p>
          <a:p>
            <a:r>
              <a:rPr lang="ru-RU" sz="1600" b="1" dirty="0"/>
              <a:t>Салихов  </a:t>
            </a:r>
            <a:r>
              <a:rPr lang="ru-RU" sz="1600" b="1" dirty="0" err="1"/>
              <a:t>Салих</a:t>
            </a:r>
            <a:r>
              <a:rPr lang="ru-RU" sz="1600" b="1" dirty="0"/>
              <a:t>  </a:t>
            </a:r>
            <a:r>
              <a:rPr lang="ru-RU" sz="1600" b="1" dirty="0" err="1"/>
              <a:t>Мустафаевич</a:t>
            </a:r>
            <a:r>
              <a:rPr lang="ru-RU" sz="1600" b="1" dirty="0"/>
              <a:t>  </a:t>
            </a:r>
            <a:r>
              <a:rPr lang="ru-RU" sz="1600" dirty="0"/>
              <a:t>- молодой педагог ( 2025г.), ФГБОУ ВО ТУ имени А.А. Леонова</a:t>
            </a:r>
          </a:p>
          <a:p>
            <a:pPr>
              <a:buNone/>
            </a:pPr>
            <a:r>
              <a:rPr lang="ru-RU" sz="1600" dirty="0"/>
              <a:t>       кафедра математики и естественнонаучных дисциплин,</a:t>
            </a:r>
          </a:p>
          <a:p>
            <a:pPr>
              <a:buNone/>
            </a:pPr>
            <a:r>
              <a:rPr lang="ru-RU" sz="1600" dirty="0"/>
              <a:t>       специальность: прикладная математика и информатика</a:t>
            </a:r>
          </a:p>
          <a:p>
            <a:endParaRPr lang="ru-RU" sz="1600" dirty="0"/>
          </a:p>
          <a:p>
            <a:r>
              <a:rPr lang="ru-RU" sz="1600" dirty="0"/>
              <a:t> </a:t>
            </a:r>
            <a:r>
              <a:rPr lang="ru-RU" sz="1600" b="1" dirty="0" err="1"/>
              <a:t>СтрОгалева</a:t>
            </a:r>
            <a:r>
              <a:rPr lang="ru-RU" sz="1600" b="1" dirty="0"/>
              <a:t> Виктория Сергеевна</a:t>
            </a:r>
          </a:p>
          <a:p>
            <a:r>
              <a:rPr lang="ru-RU" sz="1600" b="1" dirty="0" err="1"/>
              <a:t>Стаховская</a:t>
            </a:r>
            <a:r>
              <a:rPr lang="ru-RU" sz="1600" b="1" dirty="0"/>
              <a:t> Анна Геннадьевна</a:t>
            </a:r>
          </a:p>
          <a:p>
            <a:pPr>
              <a:buNone/>
            </a:pPr>
            <a:r>
              <a:rPr lang="ru-RU" sz="1600" dirty="0"/>
              <a:t>     студенты  очного отделения ТУ им. А.А. Леонова (Филиал </a:t>
            </a:r>
            <a:r>
              <a:rPr lang="ru-RU" sz="1600" dirty="0" err="1"/>
              <a:t>МИГАиК</a:t>
            </a:r>
            <a:r>
              <a:rPr lang="ru-RU" sz="1600" dirty="0"/>
              <a:t>), </a:t>
            </a:r>
          </a:p>
          <a:p>
            <a:pPr>
              <a:buNone/>
            </a:pPr>
            <a:r>
              <a:rPr lang="ru-RU" sz="1600" dirty="0"/>
              <a:t>     институт информационных систем, </a:t>
            </a:r>
          </a:p>
          <a:p>
            <a:pPr>
              <a:buNone/>
            </a:pPr>
            <a:r>
              <a:rPr lang="ru-RU" sz="1600" dirty="0"/>
              <a:t>      кафедра математики и естественнонаучных дисциплин, </a:t>
            </a:r>
          </a:p>
          <a:p>
            <a:pPr>
              <a:buNone/>
            </a:pPr>
            <a:r>
              <a:rPr lang="ru-RU" sz="1600" dirty="0"/>
              <a:t>      специальность: прикладная математики и информатика </a:t>
            </a:r>
          </a:p>
          <a:p>
            <a:pPr>
              <a:buNone/>
            </a:pPr>
            <a:r>
              <a:rPr lang="ru-RU" sz="1600" dirty="0"/>
              <a:t>      4 курс (</a:t>
            </a:r>
            <a:r>
              <a:rPr lang="ru-RU" sz="1600" dirty="0" err="1"/>
              <a:t>бакалавриат</a:t>
            </a:r>
            <a:r>
              <a:rPr lang="ru-RU" sz="1600" dirty="0"/>
              <a:t>)</a:t>
            </a:r>
          </a:p>
          <a:p>
            <a:pPr>
              <a:buNone/>
            </a:pPr>
            <a:r>
              <a:rPr lang="ru-RU" sz="1600" dirty="0"/>
              <a:t> </a:t>
            </a:r>
          </a:p>
          <a:p>
            <a:endParaRPr lang="ru-RU" sz="1600" dirty="0"/>
          </a:p>
        </p:txBody>
      </p:sp>
      <p:sp>
        <p:nvSpPr>
          <p:cNvPr id="11" name="Правая фигурная скобка 10"/>
          <p:cNvSpPr/>
          <p:nvPr/>
        </p:nvSpPr>
        <p:spPr>
          <a:xfrm>
            <a:off x="5004048" y="4365104"/>
            <a:ext cx="360040" cy="64807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3968" y="116632"/>
            <a:ext cx="4577712" cy="77841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Наставляемые</a:t>
            </a:r>
            <a:br>
              <a:rPr lang="ru-RU" dirty="0"/>
            </a:br>
            <a:r>
              <a:rPr lang="ru-RU" dirty="0"/>
              <a:t>и наставник</a:t>
            </a:r>
          </a:p>
        </p:txBody>
      </p:sp>
      <p:pic>
        <p:nvPicPr>
          <p:cNvPr id="1029" name="Picture 5" descr="H:\Наставничество доки\IMG_20260324_173738_34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116632"/>
            <a:ext cx="2389766" cy="424847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1030" name="Picture 6" descr="H:\Наставничество доки\IMG_20260324_173915_74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1196752"/>
            <a:ext cx="2470775" cy="439248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043608" y="4334232"/>
            <a:ext cx="25202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Слева направо: </a:t>
            </a:r>
            <a:r>
              <a:rPr lang="ru-RU" b="1" dirty="0" err="1"/>
              <a:t>СтрОгалева</a:t>
            </a:r>
            <a:r>
              <a:rPr lang="ru-RU" b="1" dirty="0"/>
              <a:t> В.С</a:t>
            </a:r>
            <a:r>
              <a:rPr lang="ru-RU" dirty="0"/>
              <a:t>., учитель математики</a:t>
            </a:r>
          </a:p>
          <a:p>
            <a:r>
              <a:rPr lang="ru-RU" dirty="0"/>
              <a:t>и информатики</a:t>
            </a:r>
          </a:p>
          <a:p>
            <a:r>
              <a:rPr lang="ru-RU" b="1" dirty="0" err="1"/>
              <a:t>Сапина</a:t>
            </a:r>
            <a:r>
              <a:rPr lang="ru-RU" b="1" dirty="0"/>
              <a:t> А.Ю., </a:t>
            </a:r>
          </a:p>
          <a:p>
            <a:r>
              <a:rPr lang="ru-RU" dirty="0"/>
              <a:t>учитель математики</a:t>
            </a:r>
          </a:p>
          <a:p>
            <a:r>
              <a:rPr lang="ru-RU" b="1" dirty="0" err="1"/>
              <a:t>Стаховская</a:t>
            </a:r>
            <a:r>
              <a:rPr lang="ru-RU" b="1" dirty="0"/>
              <a:t> А.Г., </a:t>
            </a:r>
            <a:r>
              <a:rPr lang="ru-RU" dirty="0"/>
              <a:t>учитель математики  и информатики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44208" y="5657671"/>
            <a:ext cx="269979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Салихов С.М., </a:t>
            </a:r>
          </a:p>
          <a:p>
            <a:r>
              <a:rPr lang="ru-RU" dirty="0"/>
              <a:t>учитель математики</a:t>
            </a:r>
          </a:p>
          <a:p>
            <a:r>
              <a:rPr lang="ru-RU" dirty="0"/>
              <a:t>и информатики </a:t>
            </a:r>
          </a:p>
          <a:p>
            <a:r>
              <a:rPr lang="ru-RU" dirty="0"/>
              <a:t>1 категории</a:t>
            </a:r>
          </a:p>
        </p:txBody>
      </p:sp>
      <p:pic>
        <p:nvPicPr>
          <p:cNvPr id="1031" name="Picture 7" descr="H:\Наставничество доки\IMG_20260324_174322_5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1052736"/>
            <a:ext cx="2213150" cy="2736304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563888" y="4005064"/>
            <a:ext cx="25922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/>
              <a:t>Кулиненкова</a:t>
            </a:r>
            <a:r>
              <a:rPr lang="ru-RU" b="1" dirty="0"/>
              <a:t> Е.Е.,</a:t>
            </a:r>
          </a:p>
          <a:p>
            <a:r>
              <a:rPr lang="ru-RU" dirty="0"/>
              <a:t> учитель математики высшей категории, Почётный работник в сфере образования РФ,</a:t>
            </a:r>
          </a:p>
          <a:p>
            <a:r>
              <a:rPr lang="ru-RU" dirty="0"/>
              <a:t>председатель ШМО </a:t>
            </a:r>
          </a:p>
          <a:p>
            <a:r>
              <a:rPr lang="ru-RU" dirty="0"/>
              <a:t>учителей математики и информатики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Методический инструментарий  реализации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75656" y="1484784"/>
          <a:ext cx="7499350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Шестиугольник 4"/>
          <p:cNvSpPr/>
          <p:nvPr/>
        </p:nvSpPr>
        <p:spPr>
          <a:xfrm>
            <a:off x="3995936" y="3212976"/>
            <a:ext cx="2160240" cy="1440160"/>
          </a:xfrm>
          <a:prstGeom prst="hexag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НАСТАВ-НИЧЕСТВА</a:t>
            </a:r>
          </a:p>
        </p:txBody>
      </p:sp>
      <p:pic>
        <p:nvPicPr>
          <p:cNvPr id="6" name="Рисунок 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956376" cy="854968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Мотивация участия в профильных мероприятиях различного уровня </a:t>
            </a:r>
            <a:br>
              <a:rPr lang="ru-RU" sz="3200" dirty="0"/>
            </a:br>
            <a:r>
              <a:rPr lang="ru-RU" sz="3200" dirty="0"/>
              <a:t>как способ профессионального роста </a:t>
            </a:r>
            <a:br>
              <a:rPr lang="ru-RU" sz="3200" dirty="0"/>
            </a:br>
            <a:r>
              <a:rPr lang="ru-RU" sz="3200" dirty="0"/>
              <a:t>и личностного развития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204864"/>
            <a:ext cx="7818072" cy="404353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Совместное обсуждение образовательной проблемы</a:t>
            </a:r>
            <a:r>
              <a:rPr lang="ru-RU" dirty="0"/>
              <a:t> с коллегами и формирование совместного плана для её решения;</a:t>
            </a:r>
          </a:p>
          <a:p>
            <a:r>
              <a:rPr lang="ru-RU" b="1" dirty="0"/>
              <a:t>Знакомство с опытом работы коллег</a:t>
            </a:r>
            <a:r>
              <a:rPr lang="ru-RU" dirty="0"/>
              <a:t>   с целью наработки и находки новых идей для реализации в своей практике;</a:t>
            </a:r>
          </a:p>
          <a:p>
            <a:r>
              <a:rPr lang="ru-RU" b="1" dirty="0"/>
              <a:t>Развитие </a:t>
            </a:r>
            <a:r>
              <a:rPr lang="ru-RU" b="1" dirty="0" err="1"/>
              <a:t>креативности</a:t>
            </a:r>
            <a:r>
              <a:rPr lang="ru-RU" b="1" dirty="0"/>
              <a:t> и </a:t>
            </a:r>
            <a:r>
              <a:rPr lang="ru-RU" b="1" dirty="0" err="1"/>
              <a:t>инновационности</a:t>
            </a:r>
            <a:r>
              <a:rPr lang="ru-RU" dirty="0"/>
              <a:t> через разработку проектов для участия в  профессиональных конкурсах, стимул к поиску творческих и оригинальных решений;</a:t>
            </a:r>
          </a:p>
          <a:p>
            <a:r>
              <a:rPr lang="ru-RU" b="1" dirty="0"/>
              <a:t>Деятельность в проекте  «Наставничество»</a:t>
            </a:r>
            <a:r>
              <a:rPr lang="ru-RU" dirty="0"/>
              <a:t>  как способ укрепления связи между педагогами разного уровня подготовки и стимулирует желание учиться и развиваться;</a:t>
            </a:r>
          </a:p>
          <a:p>
            <a:r>
              <a:rPr lang="ru-RU" b="1" dirty="0"/>
              <a:t>Возможность попробовать свои силы </a:t>
            </a:r>
            <a:r>
              <a:rPr lang="ru-RU" dirty="0"/>
              <a:t>в административной  деятельности.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116632"/>
            <a:ext cx="7498080" cy="1080120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Участие молодых педагогов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43608" y="980728"/>
          <a:ext cx="7920880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Шестиугольник 4"/>
          <p:cNvSpPr/>
          <p:nvPr/>
        </p:nvSpPr>
        <p:spPr>
          <a:xfrm>
            <a:off x="3779912" y="3068960"/>
            <a:ext cx="2448272" cy="1440160"/>
          </a:xfrm>
          <a:prstGeom prst="hexagon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Мероприятия  ШМО </a:t>
            </a:r>
          </a:p>
        </p:txBody>
      </p:sp>
      <p:pic>
        <p:nvPicPr>
          <p:cNvPr id="6" name="Рисунок 5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 Показатели оценки эффективности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856472" cy="4929336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Создание благоприятного климата   в отношениях с коллегами;</a:t>
            </a:r>
          </a:p>
          <a:p>
            <a:r>
              <a:rPr lang="ru-RU" sz="2000" dirty="0"/>
              <a:t>Возможность профессионального роста: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/>
              <a:t> </a:t>
            </a:r>
            <a:r>
              <a:rPr lang="ru-RU" sz="1900" dirty="0" err="1"/>
              <a:t>Сапина</a:t>
            </a:r>
            <a:r>
              <a:rPr lang="ru-RU" sz="1900" dirty="0"/>
              <a:t> А.Ю. – пройден этап переквалификации, сформировано желание освоить новую специальность;</a:t>
            </a:r>
          </a:p>
          <a:p>
            <a:pPr>
              <a:buFont typeface="Wingdings" pitchFamily="2" charset="2"/>
              <a:buChar char="Ø"/>
            </a:pPr>
            <a:r>
              <a:rPr lang="ru-RU" sz="1900" dirty="0"/>
              <a:t>Салихов С.М. после окончания вуза и получения диплома продолжает трудовую деятельность в роли учителя информатики, совершенствуется как </a:t>
            </a:r>
            <a:r>
              <a:rPr lang="en-US" sz="1900" dirty="0"/>
              <a:t>IT-</a:t>
            </a:r>
            <a:r>
              <a:rPr lang="ru-RU" sz="1900" dirty="0"/>
              <a:t>специалист, пробует себя на административной работе;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20072" y="1524000"/>
            <a:ext cx="3713616" cy="4663440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/>
              <a:t>Желание продолжить педагогическую карьеру после получения диплома высшего образования (студенты </a:t>
            </a:r>
            <a:r>
              <a:rPr lang="ru-RU" sz="2000" dirty="0" err="1"/>
              <a:t>Строгалёва</a:t>
            </a:r>
            <a:r>
              <a:rPr lang="ru-RU" sz="2000" dirty="0"/>
              <a:t> В.С. </a:t>
            </a:r>
          </a:p>
          <a:p>
            <a:pPr>
              <a:buNone/>
            </a:pPr>
            <a:r>
              <a:rPr lang="ru-RU" sz="2000" dirty="0"/>
              <a:t>      и </a:t>
            </a:r>
            <a:r>
              <a:rPr lang="ru-RU" sz="2000" dirty="0" err="1"/>
              <a:t>Стаховская</a:t>
            </a:r>
            <a:r>
              <a:rPr lang="ru-RU" sz="2000" dirty="0"/>
              <a:t> А.Г.)</a:t>
            </a:r>
          </a:p>
          <a:p>
            <a:r>
              <a:rPr lang="ru-RU" sz="2000" dirty="0"/>
              <a:t>Снижение текучести кадров в пределах ОУ;</a:t>
            </a:r>
          </a:p>
          <a:p>
            <a:r>
              <a:rPr lang="ru-RU" sz="2000" dirty="0"/>
              <a:t>Создание преемственности поколений учителей-предметников;</a:t>
            </a:r>
          </a:p>
          <a:p>
            <a:r>
              <a:rPr lang="ru-RU" sz="2000" dirty="0"/>
              <a:t>Популяризация  профессии учителя  среди выпускников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half" idx="1"/>
          </p:nvPr>
        </p:nvSpPr>
        <p:spPr>
          <a:xfrm>
            <a:off x="611560" y="2564904"/>
            <a:ext cx="4176464" cy="3960440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 Шарина Наталья Викторовна</a:t>
            </a:r>
          </a:p>
          <a:p>
            <a:r>
              <a:rPr lang="ru-RU" dirty="0"/>
              <a:t>Тимина Ольга Николаевна</a:t>
            </a:r>
          </a:p>
          <a:p>
            <a:r>
              <a:rPr lang="ru-RU" dirty="0"/>
              <a:t>Сафонова Ольга Юрьевна</a:t>
            </a:r>
          </a:p>
          <a:p>
            <a:r>
              <a:rPr lang="ru-RU" dirty="0"/>
              <a:t>Смирнова Зоя Борисовна</a:t>
            </a:r>
          </a:p>
          <a:p>
            <a:r>
              <a:rPr lang="ru-RU" dirty="0"/>
              <a:t>Максимова Олеся Сергеевна</a:t>
            </a:r>
          </a:p>
          <a:p>
            <a:endParaRPr lang="ru-RU" dirty="0"/>
          </a:p>
          <a:p>
            <a:r>
              <a:rPr lang="ru-RU" dirty="0"/>
              <a:t> Павлов Анатолий Сергеевич</a:t>
            </a:r>
          </a:p>
          <a:p>
            <a:r>
              <a:rPr lang="ru-RU" dirty="0"/>
              <a:t>Петров Иван Александрович</a:t>
            </a:r>
          </a:p>
          <a:p>
            <a:br>
              <a:rPr lang="ru-RU" dirty="0"/>
            </a:br>
            <a:r>
              <a:rPr lang="ru-RU" dirty="0" err="1"/>
              <a:t>Сапина</a:t>
            </a:r>
            <a:r>
              <a:rPr lang="ru-RU" dirty="0"/>
              <a:t> Анастасия Юрьевна</a:t>
            </a:r>
          </a:p>
          <a:p>
            <a:r>
              <a:rPr lang="ru-RU" dirty="0" err="1"/>
              <a:t>Амелина</a:t>
            </a:r>
            <a:r>
              <a:rPr lang="ru-RU" dirty="0"/>
              <a:t> Анастасия Андреевна</a:t>
            </a:r>
          </a:p>
          <a:p>
            <a:r>
              <a:rPr lang="ru-RU" dirty="0"/>
              <a:t> </a:t>
            </a:r>
            <a:r>
              <a:rPr lang="ru-RU" dirty="0" err="1"/>
              <a:t>Олифиренко</a:t>
            </a:r>
            <a:r>
              <a:rPr lang="ru-RU" dirty="0"/>
              <a:t> Мария Ивановна</a:t>
            </a:r>
          </a:p>
          <a:p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half" idx="2"/>
          </p:nvPr>
        </p:nvSpPr>
        <p:spPr>
          <a:xfrm>
            <a:off x="4644008" y="2564904"/>
            <a:ext cx="4499992" cy="4293096"/>
          </a:xfrm>
        </p:spPr>
        <p:txBody>
          <a:bodyPr>
            <a:normAutofit fontScale="70000" lnSpcReduction="20000"/>
          </a:bodyPr>
          <a:lstStyle/>
          <a:p>
            <a:r>
              <a:rPr lang="ru-RU" dirty="0"/>
              <a:t>Учитель информатики</a:t>
            </a:r>
          </a:p>
          <a:p>
            <a:r>
              <a:rPr lang="ru-RU" dirty="0"/>
              <a:t>Учитель начальной школы</a:t>
            </a:r>
          </a:p>
          <a:p>
            <a:r>
              <a:rPr lang="ru-RU" dirty="0"/>
              <a:t>Учитель информатики</a:t>
            </a:r>
          </a:p>
          <a:p>
            <a:r>
              <a:rPr lang="ru-RU" dirty="0"/>
              <a:t> Учитель РЯ и литературы</a:t>
            </a:r>
          </a:p>
          <a:p>
            <a:r>
              <a:rPr lang="ru-RU" dirty="0"/>
              <a:t>Учитель математики, заместитель директора по ВР</a:t>
            </a:r>
          </a:p>
          <a:p>
            <a:r>
              <a:rPr lang="ru-RU" dirty="0"/>
              <a:t> Учитель физической культуры</a:t>
            </a:r>
          </a:p>
          <a:p>
            <a:r>
              <a:rPr lang="ru-RU" dirty="0"/>
              <a:t> Учитель обществознания и права, ОБЗР</a:t>
            </a:r>
          </a:p>
          <a:p>
            <a:r>
              <a:rPr lang="ru-RU" dirty="0"/>
              <a:t>Учитель математики</a:t>
            </a:r>
          </a:p>
          <a:p>
            <a:r>
              <a:rPr lang="ru-RU" dirty="0"/>
              <a:t>Учитель иностранного языка</a:t>
            </a:r>
          </a:p>
          <a:p>
            <a:r>
              <a:rPr lang="ru-RU" dirty="0"/>
              <a:t> Заместитель директора по АХЧ, будущий учитель РЯ и литературы</a:t>
            </a:r>
          </a:p>
          <a:p>
            <a:endParaRPr lang="ru-RU" dirty="0"/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818072" cy="18722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/>
              <a:t>Результаты системы сопровождения</a:t>
            </a:r>
            <a:br>
              <a:rPr lang="ru-RU" sz="4400" dirty="0"/>
            </a:br>
            <a:r>
              <a:rPr lang="ru-RU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настоящее время в МБОУ «Гимназия №17» </a:t>
            </a:r>
            <a:b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трудятся 10 выпускников гимназии, </a:t>
            </a:r>
            <a:b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окончивших её в  разные годы:</a:t>
            </a:r>
            <a:r>
              <a:rPr lang="ru-RU" sz="2200" dirty="0"/>
              <a:t> </a:t>
            </a:r>
            <a:br>
              <a:rPr lang="ru-RU" sz="2200" dirty="0"/>
            </a:br>
            <a:br>
              <a:rPr lang="ru-RU" sz="4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pic>
        <p:nvPicPr>
          <p:cNvPr id="13" name="Рисунок 1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8344" y="1052736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890080" cy="200223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Перспективы работы </a:t>
            </a:r>
            <a:br>
              <a:rPr lang="ru-RU" dirty="0"/>
            </a:br>
            <a:r>
              <a:rPr lang="ru-RU" dirty="0"/>
              <a:t>ШМО учителей </a:t>
            </a:r>
            <a:br>
              <a:rPr lang="ru-RU" dirty="0"/>
            </a:br>
            <a:r>
              <a:rPr lang="ru-RU" dirty="0"/>
              <a:t>математики и информатики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15616" y="2276872"/>
            <a:ext cx="7818072" cy="3971528"/>
          </a:xfrm>
        </p:spPr>
        <p:txBody>
          <a:bodyPr/>
          <a:lstStyle/>
          <a:p>
            <a:r>
              <a:rPr lang="ru-RU" dirty="0"/>
              <a:t>Создание системы </a:t>
            </a:r>
            <a:r>
              <a:rPr lang="ru-RU" dirty="0" err="1"/>
              <a:t>менторства</a:t>
            </a:r>
            <a:r>
              <a:rPr lang="ru-RU" dirty="0"/>
              <a:t> как одной из форм   междисциплинарного наставничества;</a:t>
            </a:r>
          </a:p>
          <a:p>
            <a:r>
              <a:rPr lang="ru-RU" dirty="0"/>
              <a:t>Привлечение студентов очных отделений в ОУ в качестве молодых педагогов.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0352" y="116632"/>
            <a:ext cx="1296144" cy="13681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47664" y="908720"/>
            <a:ext cx="7498080" cy="1143000"/>
          </a:xfrm>
        </p:spPr>
        <p:txBody>
          <a:bodyPr/>
          <a:lstStyle/>
          <a:p>
            <a:r>
              <a:rPr lang="ru-RU" dirty="0"/>
              <a:t>Спасибо за внимание!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276872"/>
            <a:ext cx="3672408" cy="38884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414</TotalTime>
  <Words>1443</Words>
  <Application>Microsoft Office PowerPoint</Application>
  <PresentationFormat>Экран (4:3)</PresentationFormat>
  <Paragraphs>172</Paragraphs>
  <Slides>15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2" baseType="lpstr">
      <vt:lpstr>Arial</vt:lpstr>
      <vt:lpstr>Calibri</vt:lpstr>
      <vt:lpstr>Constantia</vt:lpstr>
      <vt:lpstr>Verdana</vt:lpstr>
      <vt:lpstr>Wingdings</vt:lpstr>
      <vt:lpstr>Wingdings 2</vt:lpstr>
      <vt:lpstr>Солнцестояние</vt:lpstr>
      <vt:lpstr>Муниципальный этап  Регионального  конкурса – фестиваля  методических решений  и практик сопровождения  педагогических кадров  в 2025-2026 учебном году   </vt:lpstr>
      <vt:lpstr>Основной целью  наставничества в МБОУ «Гимназия №17 является оказание помощи молодым специалистам в их профессиональном становлении, приобретении профессиональных знаний и навыков выполнения функциональных  обязанностей,  адаптация в коллективе.</vt:lpstr>
      <vt:lpstr>Основной принцип   модели наставничества  МБОУ «Гимназия №17» –  активное и полезное  сотрудничество  как для наставляемого,  так и  для наставника</vt:lpstr>
      <vt:lpstr>Этапы совместной деятельности </vt:lpstr>
      <vt:lpstr>Характеристика опыта сопровождения наставляемого</vt:lpstr>
      <vt:lpstr>Ожидаемые результаты</vt:lpstr>
      <vt:lpstr>Участники  процесса  наставничества</vt:lpstr>
      <vt:lpstr>Наставляемые и наставник</vt:lpstr>
      <vt:lpstr>Методический инструментарий  реализации</vt:lpstr>
      <vt:lpstr>Мотивация участия в профильных мероприятиях различного уровня  как способ профессионального роста  и личностного развития</vt:lpstr>
      <vt:lpstr>Участие молодых педагогов</vt:lpstr>
      <vt:lpstr> Показатели оценки эффективности</vt:lpstr>
      <vt:lpstr>Результаты системы сопровождения  В настоящее время в МБОУ «Гимназия №17»  трудятся 10 выпускников гимназии,  окончивших её в  разные годы:   </vt:lpstr>
      <vt:lpstr>Перспективы работы  ШМО учителей  математики и информатики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Муниципальный этап Регионального конкурса – фестиваля методических решений и практик сопровождения педагогических кадров  в 2025-2026 учебном году</dc:title>
  <dc:creator>1</dc:creator>
  <cp:lastModifiedBy>Зоя Борисовна</cp:lastModifiedBy>
  <cp:revision>52</cp:revision>
  <dcterms:created xsi:type="dcterms:W3CDTF">2026-03-23T17:30:02Z</dcterms:created>
  <dcterms:modified xsi:type="dcterms:W3CDTF">2026-06-26T07:25:48Z</dcterms:modified>
</cp:coreProperties>
</file>